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30"/>
  </p:notesMasterIdLst>
  <p:sldIdLst>
    <p:sldId id="276" r:id="rId2"/>
    <p:sldId id="257" r:id="rId3"/>
    <p:sldId id="278" r:id="rId4"/>
    <p:sldId id="260" r:id="rId5"/>
    <p:sldId id="259" r:id="rId6"/>
    <p:sldId id="263" r:id="rId7"/>
    <p:sldId id="265" r:id="rId8"/>
    <p:sldId id="266" r:id="rId9"/>
    <p:sldId id="267" r:id="rId10"/>
    <p:sldId id="268" r:id="rId11"/>
    <p:sldId id="271" r:id="rId12"/>
    <p:sldId id="272" r:id="rId13"/>
    <p:sldId id="274" r:id="rId14"/>
    <p:sldId id="275" r:id="rId15"/>
    <p:sldId id="280" r:id="rId16"/>
    <p:sldId id="282" r:id="rId17"/>
    <p:sldId id="283" r:id="rId18"/>
    <p:sldId id="286" r:id="rId19"/>
    <p:sldId id="288" r:id="rId20"/>
    <p:sldId id="289" r:id="rId21"/>
    <p:sldId id="292" r:id="rId22"/>
    <p:sldId id="294" r:id="rId23"/>
    <p:sldId id="301" r:id="rId24"/>
    <p:sldId id="302" r:id="rId25"/>
    <p:sldId id="306" r:id="rId26"/>
    <p:sldId id="307" r:id="rId27"/>
    <p:sldId id="635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4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D7B8A-E58B-46DF-AD99-56F4065D2A80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3F158-54B4-41E3-ABC7-0BAD2013AC8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56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717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712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09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511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877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045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7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66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764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105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36B047-98A7-4929-8F74-12FADC72754A}" type="datetimeFigureOut">
              <a:rPr lang="es-MX" smtClean="0"/>
              <a:t>23/03/2023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CC351-82EC-48C2-8428-97E5C4F6F8A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366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moct\EsMio\Esmio%202021\Difusion\Oil%20spill%20from%20rig%20explosion%20at%205,000%20barrels%20a%20da.mp4" TargetMode="External"/><Relationship Id="rId1" Type="http://schemas.microsoft.com/office/2007/relationships/media" Target="file:///C:\Users\mmoct\EsMio\Esmio%202021\Difusion\Oil%20spill%20from%20rig%20explosion%20at%205,000%20barrels%20a%20da.mp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764A35C4-E2E2-457D-B811-7ADDCD3F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81" y="181398"/>
            <a:ext cx="9437665" cy="6291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60AE466-F559-4561-8FF6-A6A25D00A4FF}"/>
              </a:ext>
            </a:extLst>
          </p:cNvPr>
          <p:cNvSpPr/>
          <p:nvPr/>
        </p:nvSpPr>
        <p:spPr>
          <a:xfrm>
            <a:off x="487947" y="1135553"/>
            <a:ext cx="47178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Percepción remota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8E9BBF-6123-402F-9720-D272486895B5}"/>
              </a:ext>
            </a:extLst>
          </p:cNvPr>
          <p:cNvSpPr/>
          <p:nvPr/>
        </p:nvSpPr>
        <p:spPr>
          <a:xfrm>
            <a:off x="556271" y="2085971"/>
            <a:ext cx="309129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MX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</a:rPr>
              <a:t>Miguel Moctezuma Flores</a:t>
            </a:r>
          </a:p>
          <a:p>
            <a:r>
              <a:rPr lang="es-MX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Depto. Telecomunicaciones</a:t>
            </a:r>
          </a:p>
          <a:p>
            <a:r>
              <a:rPr lang="es-MX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 UNAM</a:t>
            </a:r>
          </a:p>
          <a:p>
            <a:endParaRPr lang="es-MX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</a:t>
            </a:r>
            <a:r>
              <a:rPr lang="es-MX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2CBA665-9F3E-409F-BB35-5A515FBEDA6F}"/>
              </a:ext>
            </a:extLst>
          </p:cNvPr>
          <p:cNvGrpSpPr/>
          <p:nvPr/>
        </p:nvGrpSpPr>
        <p:grpSpPr>
          <a:xfrm>
            <a:off x="2581281" y="6164664"/>
            <a:ext cx="9281554" cy="693336"/>
            <a:chOff x="296848" y="120580"/>
            <a:chExt cx="11143017" cy="693336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CE63EAC3-8740-43A9-8CF1-DCB66B53523F}"/>
                </a:ext>
              </a:extLst>
            </p:cNvPr>
            <p:cNvSpPr/>
            <p:nvPr/>
          </p:nvSpPr>
          <p:spPr>
            <a:xfrm>
              <a:off x="296848" y="120580"/>
              <a:ext cx="11143017" cy="69333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32CE346-359E-4D1F-8DD8-F7B18FBA008F}"/>
                </a:ext>
              </a:extLst>
            </p:cNvPr>
            <p:cNvSpPr/>
            <p:nvPr/>
          </p:nvSpPr>
          <p:spPr>
            <a:xfrm>
              <a:off x="872535" y="164852"/>
              <a:ext cx="9900424" cy="61555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MX" sz="3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Colegio de Procesamiento Digital de Señales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2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o 8"/>
          <p:cNvGrpSpPr>
            <a:grpSpLocks/>
          </p:cNvGrpSpPr>
          <p:nvPr/>
        </p:nvGrpSpPr>
        <p:grpSpPr bwMode="auto">
          <a:xfrm>
            <a:off x="4645636" y="148494"/>
            <a:ext cx="6578373" cy="6672407"/>
            <a:chOff x="4017254" y="955670"/>
            <a:chExt cx="5686677" cy="5923330"/>
          </a:xfrm>
        </p:grpSpPr>
        <p:grpSp>
          <p:nvGrpSpPr>
            <p:cNvPr id="21508" name="Grupo 7"/>
            <p:cNvGrpSpPr>
              <a:grpSpLocks/>
            </p:cNvGrpSpPr>
            <p:nvPr/>
          </p:nvGrpSpPr>
          <p:grpSpPr bwMode="auto">
            <a:xfrm>
              <a:off x="4065311" y="955670"/>
              <a:ext cx="4953547" cy="5653098"/>
              <a:chOff x="4200061" y="955670"/>
              <a:chExt cx="4953547" cy="5653098"/>
            </a:xfrm>
          </p:grpSpPr>
          <p:pic>
            <p:nvPicPr>
              <p:cNvPr id="21510" name="Imagen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061" y="955670"/>
                <a:ext cx="4922128" cy="2641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11" name="Imagen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1480" y="3867891"/>
                <a:ext cx="4922128" cy="2740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2" name="Rectángulo 4"/>
              <p:cNvSpPr>
                <a:spLocks noChangeArrowheads="1"/>
              </p:cNvSpPr>
              <p:nvPr/>
            </p:nvSpPr>
            <p:spPr bwMode="auto">
              <a:xfrm>
                <a:off x="5308933" y="3576720"/>
                <a:ext cx="2767221" cy="300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s-MX" sz="1600" dirty="0">
                    <a:latin typeface="+mn-lt"/>
                    <a:cs typeface="Times New Roman" panose="02020603050405020304" pitchFamily="18" charset="0"/>
                  </a:rPr>
                  <a:t>An example of oil spill in SAR images</a:t>
                </a:r>
                <a:endParaRPr lang="es-MX" altLang="es-MX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09" name="Rectángulo 6"/>
            <p:cNvSpPr>
              <a:spLocks noChangeArrowheads="1"/>
            </p:cNvSpPr>
            <p:nvPr/>
          </p:nvSpPr>
          <p:spPr bwMode="auto">
            <a:xfrm>
              <a:off x="4017254" y="6578454"/>
              <a:ext cx="5686677" cy="30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s-MX" sz="1600" dirty="0">
                  <a:latin typeface="+mn-lt"/>
                  <a:cs typeface="Times New Roman" panose="02020603050405020304" pitchFamily="18" charset="0"/>
                </a:rPr>
                <a:t>An example of a </a:t>
              </a:r>
              <a:r>
                <a:rPr lang="en-US" altLang="es-MX" sz="1600" b="1" dirty="0">
                  <a:latin typeface="+mn-lt"/>
                  <a:cs typeface="Times New Roman" panose="02020603050405020304" pitchFamily="18" charset="0"/>
                </a:rPr>
                <a:t>look-alike </a:t>
              </a:r>
              <a:r>
                <a:rPr lang="en-US" altLang="es-MX" sz="1600" dirty="0">
                  <a:latin typeface="+mn-lt"/>
                  <a:cs typeface="Times New Roman" panose="02020603050405020304" pitchFamily="18" charset="0"/>
                </a:rPr>
                <a:t>feature: a natural film due to algae bloom</a:t>
              </a:r>
              <a:endParaRPr lang="es-MX" altLang="es-MX" sz="16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704C0C88-3DCD-4947-907D-F30FD2066751}"/>
              </a:ext>
            </a:extLst>
          </p:cNvPr>
          <p:cNvSpPr/>
          <p:nvPr/>
        </p:nvSpPr>
        <p:spPr>
          <a:xfrm>
            <a:off x="749912" y="1049300"/>
            <a:ext cx="3460347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+mj-lt"/>
                <a:cs typeface="Times New Roman" panose="02020603050405020304" pitchFamily="18" charset="0"/>
              </a:rPr>
              <a:t>Oil spills appear as </a:t>
            </a:r>
            <a:r>
              <a:rPr lang="en-US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“dark-spots”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on SAR imagery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  <a:endParaRPr lang="es-MX" sz="2400" dirty="0">
              <a:latin typeface="+mj-lt"/>
            </a:endParaRPr>
          </a:p>
          <a:p>
            <a:pPr>
              <a:defRPr/>
            </a:pPr>
            <a:r>
              <a:rPr lang="en-US" sz="5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However, other natural or man-made phenomena </a:t>
            </a:r>
            <a:r>
              <a:rPr lang="es-MX" sz="2400" dirty="0" err="1">
                <a:latin typeface="+mj-lt"/>
                <a:cs typeface="Times New Roman" panose="02020603050405020304" pitchFamily="18" charset="0"/>
              </a:rPr>
              <a:t>that</a:t>
            </a:r>
            <a:r>
              <a:rPr lang="es-MX" sz="2400" dirty="0">
                <a:latin typeface="+mj-lt"/>
                <a:cs typeface="Times New Roman" panose="02020603050405020304" pitchFamily="18" charset="0"/>
              </a:rPr>
              <a:t> cause </a:t>
            </a:r>
            <a:r>
              <a:rPr lang="es-MX" sz="2400" dirty="0" err="1">
                <a:latin typeface="+mj-lt"/>
                <a:cs typeface="Times New Roman" panose="02020603050405020304" pitchFamily="18" charset="0"/>
              </a:rPr>
              <a:t>backscattering</a:t>
            </a:r>
            <a:r>
              <a:rPr lang="es-MX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MX" sz="2400" dirty="0" err="1">
                <a:latin typeface="+mj-lt"/>
                <a:cs typeface="Times New Roman" panose="02020603050405020304" pitchFamily="18" charset="0"/>
              </a:rPr>
              <a:t>attenuation</a:t>
            </a:r>
            <a:r>
              <a:rPr lang="es-MX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(e.g.,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organic film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areas with locally low wind </a:t>
            </a:r>
            <a:r>
              <a:rPr lang="es-MX" sz="2400" dirty="0" err="1">
                <a:latin typeface="+mj-lt"/>
                <a:cs typeface="Times New Roman" panose="02020603050405020304" pitchFamily="18" charset="0"/>
              </a:rPr>
              <a:t>intensity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), called “</a:t>
            </a:r>
            <a:r>
              <a:rPr lang="en-US" sz="24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look-alikes”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also appear as </a:t>
            </a:r>
            <a:r>
              <a:rPr lang="es-MX" sz="2400" dirty="0" err="1">
                <a:latin typeface="+mj-lt"/>
                <a:cs typeface="Times New Roman" panose="02020603050405020304" pitchFamily="18" charset="0"/>
              </a:rPr>
              <a:t>dark-formations</a:t>
            </a:r>
            <a:r>
              <a:rPr lang="es-MX" sz="2400" dirty="0">
                <a:latin typeface="+mj-lt"/>
                <a:cs typeface="Times New Roman" panose="02020603050405020304" pitchFamily="18" charset="0"/>
              </a:rPr>
              <a:t> .</a:t>
            </a:r>
            <a:endParaRPr lang="es-MX" sz="2400" dirty="0">
              <a:latin typeface="+mj-lt"/>
            </a:endParaRP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4C819D31-283C-4EB7-ADE1-FA51FD26E752}" type="slidenum">
              <a:rPr lang="en-US" altLang="en-US" sz="1400">
                <a:latin typeface="Times New Roman" panose="02020603050405020304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34819" name="Grupo 22"/>
          <p:cNvGrpSpPr>
            <a:grpSpLocks/>
          </p:cNvGrpSpPr>
          <p:nvPr/>
        </p:nvGrpSpPr>
        <p:grpSpPr bwMode="auto">
          <a:xfrm>
            <a:off x="1724025" y="101601"/>
            <a:ext cx="5981700" cy="6619875"/>
            <a:chOff x="1127945" y="1016182"/>
            <a:chExt cx="9937296" cy="9862220"/>
          </a:xfrm>
        </p:grpSpPr>
        <p:pic>
          <p:nvPicPr>
            <p:cNvPr id="34821" name="Imagen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036908"/>
              <a:ext cx="9753599" cy="975359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822" name="Grupo 24"/>
            <p:cNvGrpSpPr>
              <a:grpSpLocks/>
            </p:cNvGrpSpPr>
            <p:nvPr/>
          </p:nvGrpSpPr>
          <p:grpSpPr bwMode="auto">
            <a:xfrm>
              <a:off x="1127945" y="3543300"/>
              <a:ext cx="783771" cy="6212776"/>
              <a:chOff x="1127945" y="3543300"/>
              <a:chExt cx="783771" cy="6212776"/>
            </a:xfrm>
          </p:grpSpPr>
          <p:sp>
            <p:nvSpPr>
              <p:cNvPr id="34835" name="CuadroTexto 37"/>
              <p:cNvSpPr txBox="1">
                <a:spLocks noChangeArrowheads="1"/>
              </p:cNvSpPr>
              <p:nvPr/>
            </p:nvSpPr>
            <p:spPr bwMode="auto">
              <a:xfrm>
                <a:off x="1137471" y="9334500"/>
                <a:ext cx="764721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27N</a:t>
                </a:r>
              </a:p>
            </p:txBody>
          </p:sp>
          <p:sp>
            <p:nvSpPr>
              <p:cNvPr id="34836" name="CuadroTexto 38"/>
              <p:cNvSpPr txBox="1">
                <a:spLocks noChangeArrowheads="1"/>
              </p:cNvSpPr>
              <p:nvPr/>
            </p:nvSpPr>
            <p:spPr bwMode="auto">
              <a:xfrm>
                <a:off x="1127945" y="6436279"/>
                <a:ext cx="764721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28N</a:t>
                </a:r>
              </a:p>
            </p:txBody>
          </p:sp>
          <p:sp>
            <p:nvSpPr>
              <p:cNvPr id="34837" name="CuadroTexto 39"/>
              <p:cNvSpPr txBox="1">
                <a:spLocks noChangeArrowheads="1"/>
              </p:cNvSpPr>
              <p:nvPr/>
            </p:nvSpPr>
            <p:spPr bwMode="auto">
              <a:xfrm>
                <a:off x="1146995" y="3543300"/>
                <a:ext cx="764721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29N</a:t>
                </a:r>
              </a:p>
            </p:txBody>
          </p:sp>
        </p:grpSp>
        <p:grpSp>
          <p:nvGrpSpPr>
            <p:cNvPr id="34823" name="Grupo 25"/>
            <p:cNvGrpSpPr>
              <a:grpSpLocks/>
            </p:cNvGrpSpPr>
            <p:nvPr/>
          </p:nvGrpSpPr>
          <p:grpSpPr bwMode="auto">
            <a:xfrm>
              <a:off x="10146934" y="3533775"/>
              <a:ext cx="918307" cy="6212776"/>
              <a:chOff x="10146934" y="3533775"/>
              <a:chExt cx="918307" cy="6212776"/>
            </a:xfrm>
          </p:grpSpPr>
          <p:sp>
            <p:nvSpPr>
              <p:cNvPr id="34832" name="CuadroTexto 34"/>
              <p:cNvSpPr txBox="1">
                <a:spLocks noChangeArrowheads="1"/>
              </p:cNvSpPr>
              <p:nvPr/>
            </p:nvSpPr>
            <p:spPr bwMode="auto">
              <a:xfrm>
                <a:off x="10300519" y="9324975"/>
                <a:ext cx="764722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27N</a:t>
                </a:r>
              </a:p>
            </p:txBody>
          </p:sp>
          <p:sp>
            <p:nvSpPr>
              <p:cNvPr id="34833" name="CuadroTexto 35"/>
              <p:cNvSpPr txBox="1">
                <a:spLocks noChangeArrowheads="1"/>
              </p:cNvSpPr>
              <p:nvPr/>
            </p:nvSpPr>
            <p:spPr bwMode="auto">
              <a:xfrm>
                <a:off x="10290995" y="6436280"/>
                <a:ext cx="764722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28N</a:t>
                </a:r>
              </a:p>
            </p:txBody>
          </p:sp>
          <p:sp>
            <p:nvSpPr>
              <p:cNvPr id="34834" name="CuadroTexto 36"/>
              <p:cNvSpPr txBox="1">
                <a:spLocks noChangeArrowheads="1"/>
              </p:cNvSpPr>
              <p:nvPr/>
            </p:nvSpPr>
            <p:spPr bwMode="auto">
              <a:xfrm>
                <a:off x="10146934" y="3533775"/>
                <a:ext cx="764722" cy="42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29N</a:t>
                </a:r>
              </a:p>
            </p:txBody>
          </p:sp>
        </p:grpSp>
        <p:grpSp>
          <p:nvGrpSpPr>
            <p:cNvPr id="34824" name="Grupo 26"/>
            <p:cNvGrpSpPr>
              <a:grpSpLocks/>
            </p:cNvGrpSpPr>
            <p:nvPr/>
          </p:nvGrpSpPr>
          <p:grpSpPr bwMode="auto">
            <a:xfrm>
              <a:off x="3106788" y="10131606"/>
              <a:ext cx="5577345" cy="746796"/>
              <a:chOff x="3106788" y="10131606"/>
              <a:chExt cx="5577345" cy="746796"/>
            </a:xfrm>
          </p:grpSpPr>
          <p:sp>
            <p:nvSpPr>
              <p:cNvPr id="34829" name="CuadroTexto 31"/>
              <p:cNvSpPr txBox="1">
                <a:spLocks noChangeArrowheads="1"/>
              </p:cNvSpPr>
              <p:nvPr/>
            </p:nvSpPr>
            <p:spPr bwMode="auto">
              <a:xfrm rot="-5400000">
                <a:off x="2973955" y="10273964"/>
                <a:ext cx="737271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90W</a:t>
                </a:r>
              </a:p>
            </p:txBody>
          </p:sp>
          <p:sp>
            <p:nvSpPr>
              <p:cNvPr id="34830" name="CuadroTexto 32"/>
              <p:cNvSpPr txBox="1">
                <a:spLocks noChangeArrowheads="1"/>
              </p:cNvSpPr>
              <p:nvPr/>
            </p:nvSpPr>
            <p:spPr bwMode="auto">
              <a:xfrm rot="-5400000">
                <a:off x="5525971" y="10264438"/>
                <a:ext cx="737269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89W</a:t>
                </a:r>
              </a:p>
            </p:txBody>
          </p:sp>
          <p:sp>
            <p:nvSpPr>
              <p:cNvPr id="34831" name="CuadroTexto 33"/>
              <p:cNvSpPr txBox="1">
                <a:spLocks noChangeArrowheads="1"/>
              </p:cNvSpPr>
              <p:nvPr/>
            </p:nvSpPr>
            <p:spPr bwMode="auto">
              <a:xfrm rot="-5400000">
                <a:off x="8079696" y="10268130"/>
                <a:ext cx="737270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88W</a:t>
                </a:r>
              </a:p>
            </p:txBody>
          </p:sp>
        </p:grpSp>
        <p:grpSp>
          <p:nvGrpSpPr>
            <p:cNvPr id="34825" name="Grupo 27"/>
            <p:cNvGrpSpPr>
              <a:grpSpLocks/>
            </p:cNvGrpSpPr>
            <p:nvPr/>
          </p:nvGrpSpPr>
          <p:grpSpPr bwMode="auto">
            <a:xfrm>
              <a:off x="3116313" y="1016182"/>
              <a:ext cx="5567820" cy="746476"/>
              <a:chOff x="3116313" y="1016182"/>
              <a:chExt cx="5567820" cy="746476"/>
            </a:xfrm>
          </p:grpSpPr>
          <p:sp>
            <p:nvSpPr>
              <p:cNvPr id="34826" name="CuadroTexto 28"/>
              <p:cNvSpPr txBox="1">
                <a:spLocks noChangeArrowheads="1"/>
              </p:cNvSpPr>
              <p:nvPr/>
            </p:nvSpPr>
            <p:spPr bwMode="auto">
              <a:xfrm rot="-5400000">
                <a:off x="8079696" y="1158220"/>
                <a:ext cx="737270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88W</a:t>
                </a:r>
              </a:p>
            </p:txBody>
          </p:sp>
          <p:sp>
            <p:nvSpPr>
              <p:cNvPr id="34827" name="CuadroTexto 29"/>
              <p:cNvSpPr txBox="1">
                <a:spLocks noChangeArrowheads="1"/>
              </p:cNvSpPr>
              <p:nvPr/>
            </p:nvSpPr>
            <p:spPr bwMode="auto">
              <a:xfrm rot="-5400000">
                <a:off x="5525970" y="1157537"/>
                <a:ext cx="737270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89W</a:t>
                </a:r>
              </a:p>
            </p:txBody>
          </p:sp>
          <p:sp>
            <p:nvSpPr>
              <p:cNvPr id="34828" name="CuadroTexto 30"/>
              <p:cNvSpPr txBox="1">
                <a:spLocks noChangeArrowheads="1"/>
              </p:cNvSpPr>
              <p:nvPr/>
            </p:nvSpPr>
            <p:spPr bwMode="auto">
              <a:xfrm rot="-5400000">
                <a:off x="2983481" y="1149014"/>
                <a:ext cx="737270" cy="47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90W</a:t>
                </a:r>
              </a:p>
            </p:txBody>
          </p:sp>
        </p:grpSp>
      </p:grpSp>
      <p:sp>
        <p:nvSpPr>
          <p:cNvPr id="34820" name="Rectángulo 1">
            <a:extLst>
              <a:ext uri="{FF2B5EF4-FFF2-40B4-BE49-F238E27FC236}">
                <a16:creationId xmlns:a16="http://schemas.microsoft.com/office/drawing/2014/main" id="{5FB60CB6-46C4-45B6-B1F6-6911BBA0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24" y="2108200"/>
            <a:ext cx="317664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s-MX" sz="2000" b="1" dirty="0" err="1">
                <a:solidFill>
                  <a:srgbClr val="0070C0"/>
                </a:solidFill>
                <a:latin typeface="+mn-lt"/>
              </a:rPr>
              <a:t>Envisat</a:t>
            </a:r>
            <a:r>
              <a:rPr lang="en-US" altLang="es-MX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s-MX" sz="2000" dirty="0">
                <a:latin typeface="+mn-lt"/>
              </a:rPr>
              <a:t>Geo-referenced </a:t>
            </a:r>
            <a:r>
              <a:rPr lang="en-US" altLang="es-MX" sz="2000" b="1" dirty="0">
                <a:solidFill>
                  <a:srgbClr val="0070C0"/>
                </a:solidFill>
                <a:latin typeface="+mn-lt"/>
              </a:rPr>
              <a:t>ASAR WS </a:t>
            </a:r>
            <a:r>
              <a:rPr lang="en-US" altLang="es-MX" sz="2000" dirty="0">
                <a:latin typeface="+mn-lt"/>
              </a:rPr>
              <a:t>image after projection onto an equidistant cylindrical projection, </a:t>
            </a:r>
            <a:r>
              <a:rPr lang="nn-NO" altLang="es-MX" sz="2000" dirty="0">
                <a:latin typeface="+mn-lt"/>
              </a:rPr>
              <a:t>400 x 400 km</a:t>
            </a:r>
            <a:r>
              <a:rPr lang="en-US" altLang="es-MX" sz="2000" dirty="0">
                <a:latin typeface="+mn-lt"/>
              </a:rPr>
              <a:t>.</a:t>
            </a:r>
            <a:endParaRPr lang="it-IT" altLang="es-MX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4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3C0B2E53-33FE-467F-9AF8-19C75835CA38}" type="slidenum">
              <a:rPr lang="en-US" altLang="en-US" sz="1400">
                <a:latin typeface="Times New Roman" panose="02020603050405020304" pitchFamily="18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pSp>
        <p:nvGrpSpPr>
          <p:cNvPr id="35843" name="Grupo 4"/>
          <p:cNvGrpSpPr>
            <a:grpSpLocks/>
          </p:cNvGrpSpPr>
          <p:nvPr/>
        </p:nvGrpSpPr>
        <p:grpSpPr bwMode="auto">
          <a:xfrm>
            <a:off x="2425701" y="192089"/>
            <a:ext cx="7248525" cy="6389687"/>
            <a:chOff x="1207712" y="1010538"/>
            <a:chExt cx="9765088" cy="9873509"/>
          </a:xfrm>
        </p:grpSpPr>
        <p:grpSp>
          <p:nvGrpSpPr>
            <p:cNvPr id="35844" name="Grupo 5"/>
            <p:cNvGrpSpPr>
              <a:grpSpLocks/>
            </p:cNvGrpSpPr>
            <p:nvPr/>
          </p:nvGrpSpPr>
          <p:grpSpPr bwMode="auto">
            <a:xfrm>
              <a:off x="1207712" y="1010538"/>
              <a:ext cx="9765088" cy="9824149"/>
              <a:chOff x="1207712" y="1010538"/>
              <a:chExt cx="9765088" cy="9824149"/>
            </a:xfrm>
          </p:grpSpPr>
          <p:pic>
            <p:nvPicPr>
              <p:cNvPr id="35849" name="Imagen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1081087"/>
                <a:ext cx="9753600" cy="97536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850" name="Grupo 11"/>
              <p:cNvGrpSpPr>
                <a:grpSpLocks/>
              </p:cNvGrpSpPr>
              <p:nvPr/>
            </p:nvGrpSpPr>
            <p:grpSpPr bwMode="auto">
              <a:xfrm>
                <a:off x="3165506" y="1010538"/>
                <a:ext cx="5469436" cy="757764"/>
                <a:chOff x="3165506" y="1010538"/>
                <a:chExt cx="5469436" cy="757764"/>
              </a:xfrm>
            </p:grpSpPr>
            <p:sp>
              <p:nvSpPr>
                <p:cNvPr id="35862" name="CuadroTexto 2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074052" y="1207413"/>
                  <a:ext cx="748559" cy="37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88W</a:t>
                  </a:r>
                </a:p>
              </p:txBody>
            </p:sp>
            <p:sp>
              <p:nvSpPr>
                <p:cNvPr id="35863" name="CuadroTexto 2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520325" y="1206729"/>
                  <a:ext cx="748559" cy="37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89W</a:t>
                  </a:r>
                </a:p>
              </p:txBody>
            </p:sp>
            <p:sp>
              <p:nvSpPr>
                <p:cNvPr id="35864" name="CuadroTexto 2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977837" y="1198207"/>
                  <a:ext cx="748558" cy="37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90W</a:t>
                  </a:r>
                </a:p>
              </p:txBody>
            </p:sp>
          </p:grpSp>
          <p:grpSp>
            <p:nvGrpSpPr>
              <p:cNvPr id="35851" name="Grupo 12"/>
              <p:cNvGrpSpPr>
                <a:grpSpLocks/>
              </p:cNvGrpSpPr>
              <p:nvPr/>
            </p:nvGrpSpPr>
            <p:grpSpPr bwMode="auto">
              <a:xfrm>
                <a:off x="1207712" y="3543300"/>
                <a:ext cx="624236" cy="3321012"/>
                <a:chOff x="1207712" y="3543300"/>
                <a:chExt cx="624236" cy="3321012"/>
              </a:xfrm>
            </p:grpSpPr>
            <p:sp>
              <p:nvSpPr>
                <p:cNvPr id="35860" name="CuadroTexto 21"/>
                <p:cNvSpPr txBox="1">
                  <a:spLocks noChangeArrowheads="1"/>
                </p:cNvSpPr>
                <p:nvPr/>
              </p:nvSpPr>
              <p:spPr bwMode="auto">
                <a:xfrm>
                  <a:off x="1207712" y="6436281"/>
                  <a:ext cx="605187" cy="428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28N</a:t>
                  </a:r>
                </a:p>
              </p:txBody>
            </p:sp>
            <p:sp>
              <p:nvSpPr>
                <p:cNvPr id="35861" name="CuadroTexto 22"/>
                <p:cNvSpPr txBox="1">
                  <a:spLocks noChangeArrowheads="1"/>
                </p:cNvSpPr>
                <p:nvPr/>
              </p:nvSpPr>
              <p:spPr bwMode="auto">
                <a:xfrm>
                  <a:off x="1226762" y="3543300"/>
                  <a:ext cx="605186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29N</a:t>
                  </a:r>
                </a:p>
              </p:txBody>
            </p:sp>
          </p:grpSp>
          <p:grpSp>
            <p:nvGrpSpPr>
              <p:cNvPr id="35852" name="Grupo 13"/>
              <p:cNvGrpSpPr>
                <a:grpSpLocks/>
              </p:cNvGrpSpPr>
              <p:nvPr/>
            </p:nvGrpSpPr>
            <p:grpSpPr bwMode="auto">
              <a:xfrm>
                <a:off x="1275213" y="3543300"/>
                <a:ext cx="758774" cy="6219231"/>
                <a:chOff x="10226701" y="3533775"/>
                <a:chExt cx="758774" cy="6219231"/>
              </a:xfrm>
            </p:grpSpPr>
            <p:sp>
              <p:nvSpPr>
                <p:cNvPr id="35857" name="CuadroTexto 18"/>
                <p:cNvSpPr txBox="1">
                  <a:spLocks noChangeArrowheads="1"/>
                </p:cNvSpPr>
                <p:nvPr/>
              </p:nvSpPr>
              <p:spPr bwMode="auto">
                <a:xfrm>
                  <a:off x="10380288" y="9324976"/>
                  <a:ext cx="605187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27N</a:t>
                  </a:r>
                </a:p>
              </p:txBody>
            </p:sp>
            <p:sp>
              <p:nvSpPr>
                <p:cNvPr id="35858" name="CuadroTexto 19"/>
                <p:cNvSpPr txBox="1">
                  <a:spLocks noChangeArrowheads="1"/>
                </p:cNvSpPr>
                <p:nvPr/>
              </p:nvSpPr>
              <p:spPr bwMode="auto">
                <a:xfrm>
                  <a:off x="10370762" y="6436280"/>
                  <a:ext cx="605187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28N</a:t>
                  </a:r>
                </a:p>
              </p:txBody>
            </p:sp>
            <p:sp>
              <p:nvSpPr>
                <p:cNvPr id="35859" name="CuadroTexto 20"/>
                <p:cNvSpPr txBox="1">
                  <a:spLocks noChangeArrowheads="1"/>
                </p:cNvSpPr>
                <p:nvPr/>
              </p:nvSpPr>
              <p:spPr bwMode="auto">
                <a:xfrm>
                  <a:off x="10226701" y="3533775"/>
                  <a:ext cx="605187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29N</a:t>
                  </a:r>
                </a:p>
              </p:txBody>
            </p:sp>
          </p:grpSp>
          <p:grpSp>
            <p:nvGrpSpPr>
              <p:cNvPr id="35853" name="Grupo 14"/>
              <p:cNvGrpSpPr>
                <a:grpSpLocks/>
              </p:cNvGrpSpPr>
              <p:nvPr/>
            </p:nvGrpSpPr>
            <p:grpSpPr bwMode="auto">
              <a:xfrm>
                <a:off x="10303614" y="3543300"/>
                <a:ext cx="624236" cy="6219231"/>
                <a:chOff x="1207712" y="3543300"/>
                <a:chExt cx="624236" cy="6219231"/>
              </a:xfrm>
            </p:grpSpPr>
            <p:sp>
              <p:nvSpPr>
                <p:cNvPr id="35854" name="CuadroTexto 15"/>
                <p:cNvSpPr txBox="1">
                  <a:spLocks noChangeArrowheads="1"/>
                </p:cNvSpPr>
                <p:nvPr/>
              </p:nvSpPr>
              <p:spPr bwMode="auto">
                <a:xfrm>
                  <a:off x="1217237" y="9334501"/>
                  <a:ext cx="605187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27N</a:t>
                  </a:r>
                </a:p>
              </p:txBody>
            </p:sp>
            <p:sp>
              <p:nvSpPr>
                <p:cNvPr id="35855" name="CuadroTexto 16"/>
                <p:cNvSpPr txBox="1">
                  <a:spLocks noChangeArrowheads="1"/>
                </p:cNvSpPr>
                <p:nvPr/>
              </p:nvSpPr>
              <p:spPr bwMode="auto">
                <a:xfrm>
                  <a:off x="1207712" y="6436280"/>
                  <a:ext cx="605187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28N</a:t>
                  </a:r>
                </a:p>
              </p:txBody>
            </p:sp>
            <p:sp>
              <p:nvSpPr>
                <p:cNvPr id="35856" name="CuadroTexto 17"/>
                <p:cNvSpPr txBox="1">
                  <a:spLocks noChangeArrowheads="1"/>
                </p:cNvSpPr>
                <p:nvPr/>
              </p:nvSpPr>
              <p:spPr bwMode="auto">
                <a:xfrm>
                  <a:off x="1226762" y="3543300"/>
                  <a:ext cx="605186" cy="4280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s-MX" altLang="en-US" sz="12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29N</a:t>
                  </a:r>
                </a:p>
              </p:txBody>
            </p:sp>
          </p:grpSp>
        </p:grpSp>
        <p:grpSp>
          <p:nvGrpSpPr>
            <p:cNvPr id="35845" name="Grupo 6"/>
            <p:cNvGrpSpPr>
              <a:grpSpLocks/>
            </p:cNvGrpSpPr>
            <p:nvPr/>
          </p:nvGrpSpPr>
          <p:grpSpPr bwMode="auto">
            <a:xfrm>
              <a:off x="3155980" y="10125963"/>
              <a:ext cx="5478962" cy="758084"/>
              <a:chOff x="3155980" y="10125963"/>
              <a:chExt cx="5478962" cy="758084"/>
            </a:xfrm>
          </p:grpSpPr>
          <p:sp>
            <p:nvSpPr>
              <p:cNvPr id="35846" name="CuadroTexto 7"/>
              <p:cNvSpPr txBox="1">
                <a:spLocks noChangeArrowheads="1"/>
              </p:cNvSpPr>
              <p:nvPr/>
            </p:nvSpPr>
            <p:spPr bwMode="auto">
              <a:xfrm rot="-5400000">
                <a:off x="2968311" y="10323158"/>
                <a:ext cx="748558" cy="37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90W</a:t>
                </a:r>
              </a:p>
            </p:txBody>
          </p:sp>
          <p:sp>
            <p:nvSpPr>
              <p:cNvPr id="35847" name="CuadroTexto 8"/>
              <p:cNvSpPr txBox="1">
                <a:spLocks noChangeArrowheads="1"/>
              </p:cNvSpPr>
              <p:nvPr/>
            </p:nvSpPr>
            <p:spPr bwMode="auto">
              <a:xfrm rot="-5400000">
                <a:off x="5520326" y="10313632"/>
                <a:ext cx="748558" cy="37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89W</a:t>
                </a:r>
              </a:p>
            </p:txBody>
          </p:sp>
          <p:sp>
            <p:nvSpPr>
              <p:cNvPr id="35848" name="CuadroTexto 9"/>
              <p:cNvSpPr txBox="1">
                <a:spLocks noChangeArrowheads="1"/>
              </p:cNvSpPr>
              <p:nvPr/>
            </p:nvSpPr>
            <p:spPr bwMode="auto">
              <a:xfrm rot="-5400000">
                <a:off x="8074052" y="10317324"/>
                <a:ext cx="748559" cy="37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88W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8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ARContsAD04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0" y="561446"/>
            <a:ext cx="5255726" cy="560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maskBinAD0426I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61445"/>
            <a:ext cx="5255724" cy="560517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8F67AF5-136B-413B-A3C7-023D6A86D4E5}"/>
              </a:ext>
            </a:extLst>
          </p:cNvPr>
          <p:cNvSpPr txBox="1"/>
          <p:nvPr/>
        </p:nvSpPr>
        <p:spPr>
          <a:xfrm>
            <a:off x="386039" y="-17206"/>
            <a:ext cx="2045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70C0"/>
                </a:solidFill>
              </a:rPr>
              <a:t>Resultados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FF868E-0E8D-4562-A5D2-3B4883F89648}"/>
              </a:ext>
            </a:extLst>
          </p:cNvPr>
          <p:cNvSpPr/>
          <p:nvPr/>
        </p:nvSpPr>
        <p:spPr>
          <a:xfrm>
            <a:off x="5099915" y="6296554"/>
            <a:ext cx="1630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26 April 2010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4272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ARContsAD0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7" y="105444"/>
            <a:ext cx="5675287" cy="47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maskBin0502I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4" y="105444"/>
            <a:ext cx="5905366" cy="476102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19" y="5032029"/>
            <a:ext cx="51419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76521"/>
            <a:ext cx="6694108" cy="66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353836" y="937736"/>
            <a:ext cx="4609563" cy="50475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montañas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aprox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5000m de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altura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y de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elevación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promedio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de 2,200 metros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sobre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2400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nivel</a:t>
            </a:r>
            <a:r>
              <a:rPr lang="en-US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del mar, Antarctica es el </a:t>
            </a:r>
            <a:r>
              <a:rPr lang="en-US" sz="2400" b="1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continente</a:t>
            </a:r>
            <a:r>
              <a:rPr lang="en-US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más</a:t>
            </a:r>
            <a:r>
              <a:rPr lang="en-US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alto del </a:t>
            </a:r>
            <a:r>
              <a:rPr lang="en-US" sz="2400" b="1" dirty="0" err="1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mundo</a:t>
            </a:r>
            <a:r>
              <a:rPr lang="en-US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500" b="1" dirty="0">
              <a:solidFill>
                <a:srgbClr val="222222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Alrededor del </a:t>
            </a:r>
            <a:r>
              <a:rPr lang="es-MX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98 % </a:t>
            </a: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 su superficie está </a:t>
            </a:r>
            <a:r>
              <a:rPr lang="es-MX" sz="2400" b="1" dirty="0">
                <a:solidFill>
                  <a:srgbClr val="0B008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cubierta de hielo</a:t>
            </a: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​ de un espesor de hasta 4000m, y en promedio de ≃1.6 km.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500" dirty="0">
              <a:solidFill>
                <a:srgbClr val="222222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La región contiene aproximadamente el </a:t>
            </a:r>
            <a:r>
              <a:rPr lang="es-MX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90 % </a:t>
            </a: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 hielo que hay en el mundo, y el </a:t>
            </a:r>
            <a:r>
              <a:rPr lang="es-MX" sz="2400" b="1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80%  </a:t>
            </a:r>
            <a:r>
              <a:rPr lang="es-MX" sz="2400" dirty="0">
                <a:solidFill>
                  <a:srgbClr val="222222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agua dulce del mundo</a:t>
            </a:r>
            <a:endParaRPr lang="es-MX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78D89501-0A77-430C-B0F2-115F10EC9241}"/>
              </a:ext>
            </a:extLst>
          </p:cNvPr>
          <p:cNvSpPr/>
          <p:nvPr/>
        </p:nvSpPr>
        <p:spPr>
          <a:xfrm>
            <a:off x="1127760" y="39910"/>
            <a:ext cx="984504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MX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Antártida, el último continente de la Tierra en ser descubierto</a:t>
            </a:r>
            <a:endParaRPr lang="es-MX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5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6/67/Antarctic-Peninsula-Ice-Shel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" y="43543"/>
            <a:ext cx="4556687" cy="672084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760720" y="1035821"/>
            <a:ext cx="5791200" cy="50436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Plataforma de hielo </a:t>
            </a:r>
            <a:r>
              <a:rPr lang="es-MX" sz="24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Larsen</a:t>
            </a:r>
            <a:endParaRPr lang="es-MX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Larsen</a:t>
            </a:r>
            <a:r>
              <a:rPr lang="es-MX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s-MX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la más pequeña, que se desintegró en enero de 1995;</a:t>
            </a:r>
            <a:endParaRPr lang="es-MX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Larsen</a:t>
            </a:r>
            <a:r>
              <a:rPr lang="es-MX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s-MX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que se desintegró casi en su totalidad en febrero de 2002;</a:t>
            </a:r>
          </a:p>
          <a:p>
            <a:pPr lvl="0">
              <a:lnSpc>
                <a:spcPct val="107000"/>
              </a:lnSpc>
              <a:spcAft>
                <a:spcPts val="120"/>
              </a:spcAft>
              <a:buSzPts val="1000"/>
              <a:tabLst>
                <a:tab pos="457200" algn="l"/>
              </a:tabLst>
            </a:pPr>
            <a:endParaRPr lang="es-MX" sz="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Larsen C</a:t>
            </a:r>
            <a:r>
              <a:rPr lang="es-MX" sz="2400" dirty="0">
                <a:latin typeface="+mj-lt"/>
                <a:ea typeface="Calibri" panose="020F0502020204030204" pitchFamily="34" charset="0"/>
              </a:rPr>
              <a:t>, tiene un espesor de entre 200 y 600 metros, flota en el océano al borde de la Península Antártica, frenando el flujo de glaciares.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5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+mj-lt"/>
              </a:rPr>
              <a:t>Larsen C  </a:t>
            </a:r>
            <a:r>
              <a:rPr lang="en-US" sz="2400" b="1" dirty="0">
                <a:latin typeface="+mj-lt"/>
              </a:rPr>
              <a:t>was the fourth largest ice shelf in Antarctica. It had an area of about 50,000</a:t>
            </a:r>
            <a:r>
              <a:rPr lang="en-US" sz="2400" b="1" baseline="30000" dirty="0">
                <a:latin typeface="+mj-lt"/>
              </a:rPr>
              <a:t>2</a:t>
            </a:r>
            <a:r>
              <a:rPr lang="en-US" sz="2400" b="1" dirty="0">
                <a:latin typeface="+mj-lt"/>
              </a:rPr>
              <a:t> km.</a:t>
            </a:r>
            <a:endParaRPr lang="es-MX" sz="2400" dirty="0"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29054" y="373488"/>
            <a:ext cx="3080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Península Antártica</a:t>
            </a:r>
            <a:endParaRPr lang="it-IT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73480" y="70450"/>
            <a:ext cx="3815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>
                <a:solidFill>
                  <a:srgbClr val="0070C0"/>
                </a:solidFill>
              </a:rPr>
              <a:t>Larsen</a:t>
            </a:r>
            <a:r>
              <a:rPr lang="es-MX" sz="2800" b="1" dirty="0">
                <a:solidFill>
                  <a:srgbClr val="0070C0"/>
                </a:solidFill>
              </a:rPr>
              <a:t> C </a:t>
            </a:r>
            <a:r>
              <a:rPr lang="es-MX" sz="2800" b="1" dirty="0" err="1">
                <a:solidFill>
                  <a:srgbClr val="0070C0"/>
                </a:solidFill>
              </a:rPr>
              <a:t>rift</a:t>
            </a:r>
            <a:endParaRPr lang="es-MX" sz="2800" b="1" dirty="0">
              <a:solidFill>
                <a:srgbClr val="0070C0"/>
              </a:solidFill>
            </a:endParaRPr>
          </a:p>
          <a:p>
            <a:r>
              <a:rPr lang="es-MX" sz="2000" dirty="0"/>
              <a:t>La grieta se detectó en el año 2010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93" y="1003611"/>
            <a:ext cx="9514680" cy="57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132803"/>
            <a:ext cx="7680960" cy="662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236382" y="3657600"/>
            <a:ext cx="4701378" cy="187743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Larsen C: Giant iceberg breaks away from ice shelf in Antarctica</a:t>
            </a:r>
          </a:p>
          <a:p>
            <a:pPr algn="ctr"/>
            <a:r>
              <a:rPr lang="en-US" sz="2000" dirty="0">
                <a:solidFill>
                  <a:srgbClr val="737373"/>
                </a:solidFill>
                <a:latin typeface="Arial" panose="020B0604020202020204" pitchFamily="34" charset="0"/>
              </a:rPr>
              <a:t>12 Jul 2017, 4:55pm</a:t>
            </a:r>
          </a:p>
        </p:txBody>
      </p:sp>
    </p:spTree>
    <p:extLst>
      <p:ext uri="{BB962C8B-B14F-4D97-AF65-F5344CB8AC3E}">
        <p14:creationId xmlns:p14="http://schemas.microsoft.com/office/powerpoint/2010/main" val="35057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3/Iceberg_A-68_-_Closeup_-_July_20_2017.jpg">
            <a:extLst>
              <a:ext uri="{FF2B5EF4-FFF2-40B4-BE49-F238E27FC236}">
                <a16:creationId xmlns:a16="http://schemas.microsoft.com/office/drawing/2014/main" id="{C2609D3A-A002-4C3C-89F7-9F3AA1A80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00" y="1436795"/>
            <a:ext cx="6858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35BD471-5460-47CE-8ECF-0414E0E14CBB}"/>
              </a:ext>
            </a:extLst>
          </p:cNvPr>
          <p:cNvSpPr/>
          <p:nvPr/>
        </p:nvSpPr>
        <p:spPr>
          <a:xfrm>
            <a:off x="6096000" y="259684"/>
            <a:ext cx="4677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4293A"/>
                </a:solidFill>
              </a:rPr>
              <a:t>A Fracturing Berg in the Polar Night</a:t>
            </a:r>
            <a:endParaRPr lang="en-US" sz="2400" b="1" i="0" dirty="0">
              <a:solidFill>
                <a:srgbClr val="14293A"/>
              </a:solidFill>
              <a:effectLst/>
            </a:endParaRPr>
          </a:p>
        </p:txBody>
      </p:sp>
      <p:pic>
        <p:nvPicPr>
          <p:cNvPr id="4100" name="Picture 4" descr="https://eoimages.gsfc.nasa.gov/images/imagerecords/90000/90627/larsenc_tir_2017202_lrg.jpg">
            <a:extLst>
              <a:ext uri="{FF2B5EF4-FFF2-40B4-BE49-F238E27FC236}">
                <a16:creationId xmlns:a16="http://schemas.microsoft.com/office/drawing/2014/main" id="{16A42788-06FE-4316-BDFF-C897C7A8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6" y="247896"/>
            <a:ext cx="4822487" cy="64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C1120C7-F7A9-44A8-91FA-D41CB17368F2}"/>
              </a:ext>
            </a:extLst>
          </p:cNvPr>
          <p:cNvSpPr/>
          <p:nvPr/>
        </p:nvSpPr>
        <p:spPr>
          <a:xfrm>
            <a:off x="6235423" y="732579"/>
            <a:ext cx="439852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>
                <a:solidFill>
                  <a:srgbClr val="000000"/>
                </a:solidFill>
              </a:rPr>
              <a:t>Landsat 8 — TIRS</a:t>
            </a:r>
            <a:r>
              <a:rPr lang="es-MX" b="1" dirty="0"/>
              <a:t> (</a:t>
            </a:r>
            <a:r>
              <a:rPr lang="es-MX" b="1" dirty="0" err="1"/>
              <a:t>Thermal</a:t>
            </a:r>
            <a:r>
              <a:rPr lang="es-MX" b="1" dirty="0"/>
              <a:t> </a:t>
            </a:r>
            <a:r>
              <a:rPr lang="es-MX" b="1" dirty="0" err="1"/>
              <a:t>Infrared</a:t>
            </a:r>
            <a:r>
              <a:rPr lang="es-MX" b="1" dirty="0"/>
              <a:t> Sensor)</a:t>
            </a:r>
            <a:endParaRPr lang="es-MX" altLang="es-MX" sz="1300" dirty="0">
              <a:solidFill>
                <a:srgbClr val="000000"/>
              </a:solidFill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1300" dirty="0" err="1">
                <a:solidFill>
                  <a:srgbClr val="000000"/>
                </a:solidFill>
              </a:rPr>
              <a:t>July</a:t>
            </a:r>
            <a:r>
              <a:rPr lang="es-MX" altLang="es-MX" sz="1300" dirty="0">
                <a:solidFill>
                  <a:srgbClr val="000000"/>
                </a:solidFill>
              </a:rPr>
              <a:t> 27, 2017</a:t>
            </a:r>
            <a:endParaRPr lang="es-MX" altLang="es-MX" sz="8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D868269-6ADC-4FA6-A296-3564A2B52099}"/>
              </a:ext>
            </a:extLst>
          </p:cNvPr>
          <p:cNvSpPr/>
          <p:nvPr/>
        </p:nvSpPr>
        <p:spPr>
          <a:xfrm>
            <a:off x="1418629" y="259684"/>
            <a:ext cx="1565731" cy="1042282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106A47-0F86-4CEE-A2AF-48AFA92C127E}"/>
              </a:ext>
            </a:extLst>
          </p:cNvPr>
          <p:cNvSpPr/>
          <p:nvPr/>
        </p:nvSpPr>
        <p:spPr>
          <a:xfrm>
            <a:off x="5167009" y="1473866"/>
            <a:ext cx="6858000" cy="4543875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9976921-2BFB-4AB0-BA85-91F019521D3E}"/>
              </a:ext>
            </a:extLst>
          </p:cNvPr>
          <p:cNvCxnSpPr/>
          <p:nvPr/>
        </p:nvCxnSpPr>
        <p:spPr>
          <a:xfrm>
            <a:off x="3299254" y="1301966"/>
            <a:ext cx="1594022" cy="353839"/>
          </a:xfrm>
          <a:prstGeom prst="straightConnector1">
            <a:avLst/>
          </a:prstGeom>
          <a:ln w="152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3655" y="679085"/>
            <a:ext cx="6388228" cy="34778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COSMO-</a:t>
            </a:r>
            <a:r>
              <a:rPr lang="en-US" sz="2800" b="1" dirty="0" err="1">
                <a:latin typeface="+mj-lt"/>
              </a:rPr>
              <a:t>SkyMed</a:t>
            </a:r>
            <a:r>
              <a:rPr lang="en-US" sz="2400" b="1" dirty="0">
                <a:latin typeface="+mj-lt"/>
              </a:rPr>
              <a:t> </a:t>
            </a:r>
          </a:p>
          <a:p>
            <a:pPr algn="ctr"/>
            <a:r>
              <a:rPr lang="en-US" sz="2400" dirty="0" err="1">
                <a:latin typeface="+mj-lt"/>
              </a:rPr>
              <a:t>COnstellation</a:t>
            </a:r>
            <a:r>
              <a:rPr lang="en-US" sz="2400" dirty="0">
                <a:latin typeface="+mj-lt"/>
              </a:rPr>
              <a:t> of small Satellites for Mediterranean basin Observation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Four </a:t>
            </a:r>
            <a:r>
              <a:rPr lang="en-US" sz="2400" b="1" dirty="0">
                <a:latin typeface="+mj-lt"/>
              </a:rPr>
              <a:t>Low Earth Orbit satellites</a:t>
            </a:r>
            <a:r>
              <a:rPr lang="en-US" sz="2400" dirty="0">
                <a:latin typeface="+mj-lt"/>
              </a:rPr>
              <a:t>, each equipped with a multi-mode high-resolution </a:t>
            </a:r>
            <a:r>
              <a:rPr lang="en-US" sz="2400" b="1" dirty="0">
                <a:latin typeface="+mj-lt"/>
              </a:rPr>
              <a:t>Synthetic Aperture Radar (SAR) </a:t>
            </a:r>
            <a:r>
              <a:rPr lang="es-MX" sz="2400" dirty="0">
                <a:latin typeface="+mj-lt"/>
              </a:rPr>
              <a:t>Nominal </a:t>
            </a:r>
            <a:r>
              <a:rPr lang="es-MX" sz="2400" dirty="0" err="1">
                <a:latin typeface="+mj-lt"/>
              </a:rPr>
              <a:t>altitude</a:t>
            </a:r>
            <a:r>
              <a:rPr lang="es-MX" sz="2400" dirty="0">
                <a:latin typeface="+mj-lt"/>
              </a:rPr>
              <a:t> = 619.6 km</a:t>
            </a:r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Full global coverage, 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all weather, day/night acquisition capability.</a:t>
            </a:r>
            <a:endParaRPr lang="en-US" sz="2400" b="0" i="0" dirty="0">
              <a:effectLst/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4833435"/>
            <a:ext cx="9344722" cy="19507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2DBEC7-C345-4237-B4B1-8D82B5CF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96" y="29161"/>
            <a:ext cx="4521669" cy="48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BEFE969-36AA-433A-BFC2-AD6D8010B9E2}"/>
              </a:ext>
            </a:extLst>
          </p:cNvPr>
          <p:cNvSpPr/>
          <p:nvPr/>
        </p:nvSpPr>
        <p:spPr>
          <a:xfrm>
            <a:off x="858264" y="5140194"/>
            <a:ext cx="3442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rgbClr val="111516"/>
                </a:solidFill>
                <a:latin typeface="LabGrotesque-Black"/>
              </a:rPr>
              <a:t>Deimos </a:t>
            </a:r>
            <a:r>
              <a:rPr lang="es-MX" sz="2400" b="1" dirty="0" err="1">
                <a:solidFill>
                  <a:srgbClr val="111516"/>
                </a:solidFill>
                <a:latin typeface="LabGrotesque-Black"/>
              </a:rPr>
              <a:t>Imaging</a:t>
            </a:r>
            <a:r>
              <a:rPr lang="es-MX" sz="2400" b="1" dirty="0">
                <a:solidFill>
                  <a:srgbClr val="111516"/>
                </a:solidFill>
                <a:latin typeface="LabGrotesque-Black"/>
              </a:rPr>
              <a:t> </a:t>
            </a:r>
            <a:r>
              <a:rPr lang="es-MX" sz="2400" b="1" dirty="0" err="1">
                <a:solidFill>
                  <a:srgbClr val="111516"/>
                </a:solidFill>
                <a:latin typeface="LabGrotesque-Black"/>
              </a:rPr>
              <a:t>satellites</a:t>
            </a:r>
            <a:endParaRPr lang="es-MX" sz="2400" b="1" dirty="0">
              <a:solidFill>
                <a:srgbClr val="111516"/>
              </a:solidFill>
              <a:latin typeface="LabGrotesque-Black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3A8EA37-49DB-4AD0-ADFB-FB8864225AEF}"/>
              </a:ext>
            </a:extLst>
          </p:cNvPr>
          <p:cNvSpPr/>
          <p:nvPr/>
        </p:nvSpPr>
        <p:spPr>
          <a:xfrm>
            <a:off x="3048000" y="55677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>
                <a:solidFill>
                  <a:srgbClr val="111516"/>
                </a:solidFill>
                <a:latin typeface="LabGrotesque-Black"/>
              </a:rPr>
              <a:t>Deimos-2:</a:t>
            </a:r>
          </a:p>
          <a:p>
            <a:r>
              <a:rPr lang="en-US" dirty="0"/>
              <a:t>bands: </a:t>
            </a:r>
            <a:r>
              <a:rPr lang="en-US" dirty="0" err="1"/>
              <a:t>Pan,R,G,B,NIR</a:t>
            </a:r>
            <a:br>
              <a:rPr lang="en-US" dirty="0"/>
            </a:br>
            <a:r>
              <a:rPr lang="en-US" dirty="0"/>
              <a:t>resolution: 75 cm</a:t>
            </a:r>
            <a:br>
              <a:rPr lang="en-US" dirty="0"/>
            </a:br>
            <a:r>
              <a:rPr lang="en-US" dirty="0"/>
              <a:t>swath: 12/24 km</a:t>
            </a:r>
            <a:r>
              <a:rPr lang="es-MX" dirty="0">
                <a:solidFill>
                  <a:srgbClr val="111516"/>
                </a:solidFill>
                <a:latin typeface="LabGrotesque-Black"/>
              </a:rPr>
              <a:t>.</a:t>
            </a:r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CAE4575-07EB-4FDA-A215-5D8F4DB3B485}"/>
              </a:ext>
            </a:extLst>
          </p:cNvPr>
          <p:cNvSpPr/>
          <p:nvPr/>
        </p:nvSpPr>
        <p:spPr>
          <a:xfrm>
            <a:off x="778067" y="5580669"/>
            <a:ext cx="17237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111516"/>
                </a:solidFill>
                <a:latin typeface="LabGrotesque-Black"/>
              </a:rPr>
              <a:t>Deimos-1:</a:t>
            </a:r>
          </a:p>
          <a:p>
            <a:r>
              <a:rPr lang="en-US" dirty="0"/>
              <a:t>bands: R,G,NIR</a:t>
            </a:r>
            <a:br>
              <a:rPr lang="en-US" dirty="0"/>
            </a:br>
            <a:r>
              <a:rPr lang="en-US" dirty="0"/>
              <a:t>resolution: 22 m</a:t>
            </a:r>
            <a:br>
              <a:rPr lang="en-US" dirty="0"/>
            </a:br>
            <a:r>
              <a:rPr lang="en-US" dirty="0"/>
              <a:t>swath: 650 km</a:t>
            </a:r>
            <a:endParaRPr lang="es-MX" dirty="0">
              <a:solidFill>
                <a:srgbClr val="111516"/>
              </a:solidFill>
              <a:latin typeface="LabGrotesque-Black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416677" y="151670"/>
            <a:ext cx="10646534" cy="6577811"/>
            <a:chOff x="1584436" y="48640"/>
            <a:chExt cx="10512883" cy="6328886"/>
          </a:xfrm>
        </p:grpSpPr>
        <p:grpSp>
          <p:nvGrpSpPr>
            <p:cNvPr id="6" name="Grupo 5"/>
            <p:cNvGrpSpPr/>
            <p:nvPr/>
          </p:nvGrpSpPr>
          <p:grpSpPr>
            <a:xfrm>
              <a:off x="1584436" y="48640"/>
              <a:ext cx="6217627" cy="4955762"/>
              <a:chOff x="1584436" y="48640"/>
              <a:chExt cx="6217627" cy="4955762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736228A1-72D2-4330-98A6-BBAC66665DAA}"/>
                  </a:ext>
                </a:extLst>
              </p:cNvPr>
              <p:cNvSpPr/>
              <p:nvPr/>
            </p:nvSpPr>
            <p:spPr>
              <a:xfrm>
                <a:off x="6722921" y="4635070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MX" dirty="0">
                    <a:solidFill>
                      <a:srgbClr val="111516"/>
                    </a:solidFill>
                    <a:latin typeface="LabGrotesque-Black"/>
                  </a:rPr>
                  <a:t>Deimos-2</a:t>
                </a:r>
                <a:endParaRPr lang="es-MX" b="0" i="0" dirty="0">
                  <a:solidFill>
                    <a:srgbClr val="111516"/>
                  </a:solidFill>
                  <a:effectLst/>
                  <a:latin typeface="LabGrotesque-Black"/>
                </a:endParaRPr>
              </a:p>
            </p:txBody>
          </p:sp>
          <p:pic>
            <p:nvPicPr>
              <p:cNvPr id="5124" name="Picture 4" descr="Zooming in on some of the details from Deimos-2 is revealing. This image shows mini-icebergs in a slush of ice between A-68 and the main Larsen C ice shelf.">
                <a:extLst>
                  <a:ext uri="{FF2B5EF4-FFF2-40B4-BE49-F238E27FC236}">
                    <a16:creationId xmlns:a16="http://schemas.microsoft.com/office/drawing/2014/main" id="{72514943-1955-43BB-B9AB-0D596C72F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436" y="48640"/>
                <a:ext cx="6149877" cy="4616509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26" name="Picture 6" descr="And this image shows a northern region of the iceberg and ice shelf.">
              <a:extLst>
                <a:ext uri="{FF2B5EF4-FFF2-40B4-BE49-F238E27FC236}">
                  <a16:creationId xmlns:a16="http://schemas.microsoft.com/office/drawing/2014/main" id="{07192547-0FA2-4774-85D0-F295F11B5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94" y="1674694"/>
              <a:ext cx="4244525" cy="4702832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Here's how those images fit together in the larger context of the ice shelf.">
            <a:extLst>
              <a:ext uri="{FF2B5EF4-FFF2-40B4-BE49-F238E27FC236}">
                <a16:creationId xmlns:a16="http://schemas.microsoft.com/office/drawing/2014/main" id="{ED5DA77A-1604-4038-B4C6-5DCB0422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95" y="140"/>
            <a:ext cx="6597316" cy="659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2106" y="86010"/>
            <a:ext cx="11343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n-GB" sz="24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Parameter estimation: A68 iceberg detection</a:t>
            </a:r>
            <a:endParaRPr lang="es-MX" sz="2400" b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200" dirty="0">
                <a:latin typeface="+mj-lt"/>
                <a:ea typeface="Times New Roman" panose="02020603050405020304" pitchFamily="18" charset="0"/>
              </a:rPr>
              <a:t>In a parametric formulation, the relevant objects of a remote sensing scene are represented by probability density functions, which are observed as the probability distribution of the pixel </a:t>
            </a:r>
            <a:r>
              <a:rPr lang="en-GB" sz="2200" dirty="0" err="1">
                <a:latin typeface="+mj-lt"/>
                <a:ea typeface="Times New Roman" panose="02020603050405020304" pitchFamily="18" charset="0"/>
              </a:rPr>
              <a:t>gray</a:t>
            </a:r>
            <a:r>
              <a:rPr lang="en-GB" sz="2200" dirty="0">
                <a:latin typeface="+mj-lt"/>
                <a:ea typeface="Times New Roman" panose="02020603050405020304" pitchFamily="18" charset="0"/>
              </a:rPr>
              <a:t>-level. </a:t>
            </a:r>
            <a:endParaRPr lang="en-GB" sz="2200" b="1" dirty="0">
              <a:solidFill>
                <a:srgbClr val="0070C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Imagen 7" descr="Imagen que contiene árbol&#10;&#10;Descripción generada con confianza muy alta">
            <a:extLst>
              <a:ext uri="{FF2B5EF4-FFF2-40B4-BE49-F238E27FC236}">
                <a16:creationId xmlns:a16="http://schemas.microsoft.com/office/drawing/2014/main" id="{6996E405-E332-4C8B-B5BF-28B9052C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23" y="1200329"/>
            <a:ext cx="3421481" cy="563343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26EF254-42A3-415B-8943-52FEC996617F}"/>
              </a:ext>
            </a:extLst>
          </p:cNvPr>
          <p:cNvSpPr/>
          <p:nvPr/>
        </p:nvSpPr>
        <p:spPr>
          <a:xfrm>
            <a:off x="175790" y="1585989"/>
            <a:ext cx="29019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ea typeface="Times New Roman" panose="02020603050405020304" pitchFamily="18" charset="0"/>
              </a:rPr>
              <a:t>A relevant problem of a Markovian stochastic segmentation is the parameter estimation of the conditional probability density functions.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ea typeface="Times New Roman" panose="02020603050405020304" pitchFamily="18" charset="0"/>
              </a:rPr>
              <a:t>The uncertainty is carry out by probability laws.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</a:rPr>
              <a:t>A </a:t>
            </a:r>
            <a:r>
              <a:rPr lang="en-GB" sz="2000" i="1" dirty="0">
                <a:latin typeface="+mj-lt"/>
                <a:ea typeface="Times New Roman" panose="02020603050405020304" pitchFamily="18" charset="0"/>
              </a:rPr>
              <a:t>fuzzy c-Means (FCM)</a:t>
            </a:r>
            <a:r>
              <a:rPr lang="en-GB" sz="2000" i="1" dirty="0">
                <a:latin typeface="+mj-lt"/>
              </a:rPr>
              <a:t> </a:t>
            </a:r>
            <a:r>
              <a:rPr lang="en-GB" sz="2000" dirty="0">
                <a:latin typeface="+mj-lt"/>
              </a:rPr>
              <a:t>clustering algorithm, can derive a kind of bell shaped functions, sharing partial </a:t>
            </a:r>
            <a:r>
              <a:rPr lang="en-GB" sz="2000" dirty="0" err="1">
                <a:latin typeface="+mj-lt"/>
              </a:rPr>
              <a:t>gray</a:t>
            </a:r>
            <a:r>
              <a:rPr lang="en-GB" sz="2000" dirty="0">
                <a:latin typeface="+mj-lt"/>
              </a:rPr>
              <a:t>-level ranges. </a:t>
            </a:r>
            <a:endParaRPr lang="es-MX" sz="20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1" name="Imagen 10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A5B201AE-3502-4BED-8CC8-48E654A4B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02" y="1706138"/>
            <a:ext cx="5461211" cy="440830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64763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IPLOMADO_2018\SimpsionPDS2018\AnimacionProcess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468"/>
            <a:ext cx="3337559" cy="672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6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419218" y="-39688"/>
            <a:ext cx="9089290" cy="1104900"/>
          </a:xfrm>
        </p:spPr>
        <p:txBody>
          <a:bodyPr>
            <a:normAutofit/>
          </a:bodyPr>
          <a:lstStyle/>
          <a:p>
            <a:r>
              <a:rPr lang="es-MX" altLang="it-IT" sz="3600" dirty="0">
                <a:solidFill>
                  <a:srgbClr val="C00000"/>
                </a:solidFill>
              </a:rPr>
              <a:t>Ice Eddy </a:t>
            </a:r>
            <a:r>
              <a:rPr lang="es-MX" altLang="it-IT" sz="3600" dirty="0" err="1">
                <a:solidFill>
                  <a:srgbClr val="C00000"/>
                </a:solidFill>
              </a:rPr>
              <a:t>parameter</a:t>
            </a:r>
            <a:r>
              <a:rPr lang="es-MX" altLang="it-IT" sz="3600" dirty="0">
                <a:solidFill>
                  <a:srgbClr val="C00000"/>
                </a:solidFill>
              </a:rPr>
              <a:t> </a:t>
            </a:r>
            <a:r>
              <a:rPr lang="es-MX" altLang="it-IT" sz="3600" dirty="0" err="1">
                <a:solidFill>
                  <a:srgbClr val="C00000"/>
                </a:solidFill>
              </a:rPr>
              <a:t>extraction</a:t>
            </a:r>
            <a:r>
              <a:rPr lang="es-MX" altLang="it-IT" sz="3600" dirty="0">
                <a:solidFill>
                  <a:srgbClr val="C00000"/>
                </a:solidFill>
              </a:rPr>
              <a:t> at Terra Nova </a:t>
            </a:r>
            <a:r>
              <a:rPr lang="es-MX" altLang="it-IT" sz="3600" dirty="0" err="1">
                <a:solidFill>
                  <a:srgbClr val="C00000"/>
                </a:solidFill>
              </a:rPr>
              <a:t>Bay</a:t>
            </a:r>
            <a:endParaRPr lang="es-MX" altLang="it-IT" sz="3600" dirty="0">
              <a:solidFill>
                <a:srgbClr val="C00000"/>
              </a:solidFill>
            </a:endParaRPr>
          </a:p>
        </p:txBody>
      </p:sp>
      <p:sp>
        <p:nvSpPr>
          <p:cNvPr id="38915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DCDD50-B8AE-4D1F-AC4D-154445E093B6}" type="slidenum">
              <a:rPr lang="en-US" altLang="it-IT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it-IT" sz="1400"/>
          </a:p>
        </p:txBody>
      </p:sp>
      <p:pic>
        <p:nvPicPr>
          <p:cNvPr id="3891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8" y="754002"/>
            <a:ext cx="4073912" cy="559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7C28089-2789-469A-B4C1-F39273573F56}"/>
              </a:ext>
            </a:extLst>
          </p:cNvPr>
          <p:cNvGrpSpPr/>
          <p:nvPr/>
        </p:nvGrpSpPr>
        <p:grpSpPr>
          <a:xfrm>
            <a:off x="4814430" y="1065212"/>
            <a:ext cx="7095071" cy="5332766"/>
            <a:chOff x="4814430" y="1065212"/>
            <a:chExt cx="7095071" cy="5332766"/>
          </a:xfrm>
        </p:grpSpPr>
        <p:pic>
          <p:nvPicPr>
            <p:cNvPr id="38916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430" y="1065212"/>
              <a:ext cx="7095071" cy="469091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8" name="Rectángulo 6"/>
            <p:cNvSpPr>
              <a:spLocks noChangeArrowheads="1"/>
            </p:cNvSpPr>
            <p:nvPr/>
          </p:nvSpPr>
          <p:spPr bwMode="auto">
            <a:xfrm>
              <a:off x="5296829" y="5813203"/>
              <a:ext cx="6315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75000"/>
                <a:buFont typeface="Monotype Sorts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Fig. 2 CSK </a:t>
              </a:r>
              <a:r>
                <a:rPr lang="en-US" alt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imagettes</a:t>
              </a:r>
              <a:r>
                <a:rPr lang="en-US" alt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 covering the analyzed area of TNB, 800 × 600 pixels: (a) March 2 and </a:t>
              </a:r>
              <a:r>
                <a:rPr lang="es-MX" alt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(b) </a:t>
              </a:r>
              <a:r>
                <a:rPr lang="es-MX" altLang="it-IT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es-MX" altLang="it-IT" sz="1600" dirty="0">
                  <a:latin typeface="Arial" panose="020B0604020202020204" pitchFamily="34" charset="0"/>
                  <a:cs typeface="Arial" panose="020B0604020202020204" pitchFamily="34" charset="0"/>
                </a:rPr>
                <a:t> 5, 2015.</a:t>
              </a:r>
            </a:p>
          </p:txBody>
        </p:sp>
      </p:grpSp>
      <p:sp>
        <p:nvSpPr>
          <p:cNvPr id="38919" name="Rectángulo 7"/>
          <p:cNvSpPr>
            <a:spLocks noChangeArrowheads="1"/>
          </p:cNvSpPr>
          <p:nvPr/>
        </p:nvSpPr>
        <p:spPr bwMode="auto">
          <a:xfrm>
            <a:off x="1600201" y="6373813"/>
            <a:ext cx="8086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it-IT" sz="1100">
                <a:latin typeface="Arial" panose="020B0604020202020204" pitchFamily="34" charset="0"/>
                <a:cs typeface="Arial" panose="020B0604020202020204" pitchFamily="34" charset="0"/>
              </a:rPr>
              <a:t>“Synthetic </a:t>
            </a:r>
            <a:r>
              <a:rPr lang="en-US" altLang="it-IT" sz="1100">
                <a:latin typeface="Arial" panose="020B0604020202020204" pitchFamily="34" charset="0"/>
                <a:cs typeface="Arial" panose="020B0604020202020204" pitchFamily="34" charset="0"/>
              </a:rPr>
              <a:t>aperture radar analysis of floating ice at Terra Nova Bay—an application to ice eddy parameter </a:t>
            </a:r>
            <a:r>
              <a:rPr lang="fr-FR" altLang="it-IT" sz="1100">
                <a:latin typeface="Arial" panose="020B0604020202020204" pitchFamily="34" charset="0"/>
                <a:cs typeface="Arial" panose="020B0604020202020204" pitchFamily="34" charset="0"/>
              </a:rPr>
              <a:t>extraction,” J. Appl. Remote Sens. 11(2), 026041 (2017), doi: 10.1117/1.JRS.11.026041.</a:t>
            </a:r>
            <a:endParaRPr lang="es-MX" altLang="it-IT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6B53B3-2088-4C32-B32C-FA3ADB3D6E34}" type="slidenum">
              <a:rPr lang="en-US" altLang="it-IT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it-IT" sz="1400"/>
          </a:p>
        </p:txBody>
      </p:sp>
      <p:pic>
        <p:nvPicPr>
          <p:cNvPr id="39939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0434"/>
            <a:ext cx="4648200" cy="306863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ángulo 6"/>
          <p:cNvSpPr>
            <a:spLocks noChangeArrowheads="1"/>
          </p:cNvSpPr>
          <p:nvPr/>
        </p:nvSpPr>
        <p:spPr bwMode="auto">
          <a:xfrm>
            <a:off x="7335837" y="1570039"/>
            <a:ext cx="3770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Preprocessing of a CSK </a:t>
            </a:r>
            <a:r>
              <a:rPr lang="en-US" altLang="it-IT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imagette</a:t>
            </a:r>
            <a:r>
              <a:rPr lang="en-US" alt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AutoNum type="alphaLcParenBoth"/>
            </a:pPr>
            <a:r>
              <a:rPr lang="en-US" alt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filtered image and </a:t>
            </a:r>
          </a:p>
          <a:p>
            <a:pPr marL="342900" indent="-342900">
              <a:spcBef>
                <a:spcPct val="0"/>
              </a:spcBef>
              <a:buClrTx/>
              <a:buSzTx/>
              <a:buFontTx/>
              <a:buAutoNum type="alphaLcParenBoth"/>
            </a:pPr>
            <a:r>
              <a:rPr lang="en-US" alt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Markovian segmentation result.</a:t>
            </a:r>
            <a:endParaRPr lang="es-MX" altLang="it-IT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A120351-2297-4130-9A16-C3158BCC7850}"/>
              </a:ext>
            </a:extLst>
          </p:cNvPr>
          <p:cNvGrpSpPr/>
          <p:nvPr/>
        </p:nvGrpSpPr>
        <p:grpSpPr>
          <a:xfrm>
            <a:off x="2667001" y="3538930"/>
            <a:ext cx="8919116" cy="3068637"/>
            <a:chOff x="2667001" y="3538930"/>
            <a:chExt cx="8919116" cy="3068637"/>
          </a:xfrm>
        </p:grpSpPr>
        <p:pic>
          <p:nvPicPr>
            <p:cNvPr id="39940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3538930"/>
              <a:ext cx="4621213" cy="3068637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2" name="Rectángulo 7"/>
            <p:cNvSpPr>
              <a:spLocks noChangeArrowheads="1"/>
            </p:cNvSpPr>
            <p:nvPr/>
          </p:nvSpPr>
          <p:spPr bwMode="auto">
            <a:xfrm>
              <a:off x="7335837" y="3878106"/>
              <a:ext cx="425028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75000"/>
                <a:buFont typeface="Monotype Sorts"/>
                <a:buChar char="n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CSK </a:t>
              </a:r>
              <a:r>
                <a:rPr lang="en-US" altLang="it-IT" sz="18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imagette</a:t>
              </a:r>
              <a:r>
                <a:rPr lang="en-US" altLang="it-IT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of March 5. The eddy contour detected and outlined: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(c) the remapped SAR image and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8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(d) the binary image with eddy area free of sea-ice objects.</a:t>
              </a:r>
              <a:endParaRPr lang="es-MX" altLang="it-IT" sz="1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7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62CD8-607F-4C2F-9B26-8FD4018A3C0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13" y="558958"/>
            <a:ext cx="7211857" cy="62228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78913" y="0"/>
            <a:ext cx="8437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Time-series variation of the </a:t>
            </a:r>
            <a:r>
              <a:rPr lang="en-US" sz="28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Drygalski</a:t>
            </a:r>
            <a:r>
              <a:rPr lang="en-US" sz="2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Ice Tongue</a:t>
            </a:r>
            <a:endParaRPr lang="es-MX" sz="28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5359" y="858867"/>
            <a:ext cx="1678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COSMO-</a:t>
            </a:r>
            <a:r>
              <a:rPr lang="es-MX" sz="24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SkyMed</a:t>
            </a:r>
            <a:r>
              <a:rPr lang="es-MX" sz="24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24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</a:t>
            </a:r>
            <a:endParaRPr lang="es-MX" sz="24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35657" y="129406"/>
            <a:ext cx="10320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Drygalski</a:t>
            </a:r>
            <a:r>
              <a:rPr lang="en-US" sz="2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Ice Tongue calving as measured </a:t>
            </a:r>
            <a:r>
              <a:rPr lang="es-MX" sz="28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s-MX" sz="2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COSMO-</a:t>
            </a:r>
            <a:r>
              <a:rPr lang="es-MX" sz="2800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SkyMed</a:t>
            </a:r>
            <a:endParaRPr lang="es-MX" sz="28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57" y="738976"/>
            <a:ext cx="3943839" cy="512498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1CB8BD6-E3CC-4625-9FD2-63C6383F00F4}"/>
              </a:ext>
            </a:extLst>
          </p:cNvPr>
          <p:cNvGrpSpPr/>
          <p:nvPr/>
        </p:nvGrpSpPr>
        <p:grpSpPr>
          <a:xfrm>
            <a:off x="1866460" y="738976"/>
            <a:ext cx="9767696" cy="5791994"/>
            <a:chOff x="1866460" y="738976"/>
            <a:chExt cx="9767696" cy="579199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653" y="738976"/>
              <a:ext cx="5008503" cy="5008503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866460" y="5884639"/>
              <a:ext cx="97676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In 2006, two pieces from the north side of the snout </a:t>
              </a:r>
              <a:r>
                <a:rPr lang="en-US" dirty="0">
                  <a:solidFill>
                    <a:srgbClr val="222222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calved off</a:t>
              </a:r>
              <a:r>
                <a:rPr lang="en-US" dirty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. By Advanced Synthetic Aperture Radar (ASAR), the estimated area of icebergs released was about 74 km</a:t>
              </a:r>
              <a:r>
                <a:rPr lang="en-US" baseline="30000" dirty="0">
                  <a:solidFill>
                    <a:srgbClr val="000000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Calibri Light" panose="020F0302020204030204" pitchFamily="34" charset="0"/>
                </a:rPr>
                <a:t>2</a:t>
              </a:r>
              <a:endParaRPr lang="es-MX" baseline="30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911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62CD8-607F-4C2F-9B26-8FD4018A3C0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5" y="239751"/>
            <a:ext cx="11255298" cy="56276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39590" y="6133455"/>
            <a:ext cx="8608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fornian FB" panose="0207040306080B030204" pitchFamily="18" charset="0"/>
              </a:rPr>
              <a:t>Overlapping of the 3 images of 2008, 2012 and 2020 to show the 12 year </a:t>
            </a:r>
            <a:r>
              <a:rPr lang="es-MX" dirty="0" err="1">
                <a:latin typeface="Californian FB" panose="0207040306080B030204" pitchFamily="18" charset="0"/>
              </a:rPr>
              <a:t>increase</a:t>
            </a:r>
            <a:r>
              <a:rPr lang="es-MX" dirty="0">
                <a:latin typeface="Californian FB" panose="0207040306080B030204" pitchFamily="18" charset="0"/>
              </a:rPr>
              <a:t> of </a:t>
            </a:r>
            <a:r>
              <a:rPr lang="es-MX" dirty="0" err="1">
                <a:latin typeface="Californian FB" panose="0207040306080B030204" pitchFamily="18" charset="0"/>
              </a:rPr>
              <a:t>the</a:t>
            </a:r>
            <a:r>
              <a:rPr lang="es-MX" dirty="0">
                <a:latin typeface="Californian FB" panose="0207040306080B030204" pitchFamily="18" charset="0"/>
              </a:rPr>
              <a:t> DIT.</a:t>
            </a:r>
          </a:p>
        </p:txBody>
      </p:sp>
    </p:spTree>
    <p:extLst>
      <p:ext uri="{BB962C8B-B14F-4D97-AF65-F5344CB8AC3E}">
        <p14:creationId xmlns:p14="http://schemas.microsoft.com/office/powerpoint/2010/main" val="1556591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987E31F-282A-4088-B8DC-FA554783EE70}"/>
              </a:ext>
            </a:extLst>
          </p:cNvPr>
          <p:cNvSpPr/>
          <p:nvPr/>
        </p:nvSpPr>
        <p:spPr>
          <a:xfrm>
            <a:off x="3662917" y="1325747"/>
            <a:ext cx="4214616" cy="222554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4000" b="1" spc="5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Joint</a:t>
            </a:r>
            <a:r>
              <a:rPr lang="es-MX" sz="40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MX" sz="4000" b="1" spc="5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the</a:t>
            </a:r>
            <a:r>
              <a:rPr lang="es-MX" sz="40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4000" b="1" spc="5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remote</a:t>
            </a:r>
            <a:r>
              <a:rPr lang="es-MX" sz="40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 </a:t>
            </a:r>
            <a:r>
              <a:rPr lang="es-MX" sz="4000" b="1" spc="5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sensing</a:t>
            </a:r>
            <a:r>
              <a:rPr lang="es-MX" sz="40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4000" b="1" spc="5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dalus" panose="02020603050405020304" pitchFamily="18" charset="-78"/>
                <a:ea typeface="Calibri" panose="020F0502020204030204" pitchFamily="34" charset="0"/>
                <a:cs typeface="Andalus" panose="02020603050405020304" pitchFamily="18" charset="-78"/>
              </a:rPr>
              <a:t>adventure</a:t>
            </a:r>
            <a:endParaRPr lang="es-MX" sz="4000" b="1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ndalus" panose="02020603050405020304" pitchFamily="18" charset="-78"/>
              <a:ea typeface="Calibri" panose="020F0502020204030204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2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19C457-E3B0-4176-A846-7919CFBC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84" y="0"/>
            <a:ext cx="10834432" cy="685800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8B299728-F119-4F75-954A-6F114E9F46C2}"/>
              </a:ext>
            </a:extLst>
          </p:cNvPr>
          <p:cNvGrpSpPr/>
          <p:nvPr/>
        </p:nvGrpSpPr>
        <p:grpSpPr>
          <a:xfrm>
            <a:off x="4980075" y="5205490"/>
            <a:ext cx="2379510" cy="512466"/>
            <a:chOff x="5146705" y="5114611"/>
            <a:chExt cx="2379510" cy="512466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36BBB9FB-49C4-448F-9A64-3397BF6F3C4C}"/>
                </a:ext>
              </a:extLst>
            </p:cNvPr>
            <p:cNvSpPr/>
            <p:nvPr/>
          </p:nvSpPr>
          <p:spPr>
            <a:xfrm>
              <a:off x="5146705" y="5114611"/>
              <a:ext cx="2379510" cy="5124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D8BA532-58ED-4E20-BEF1-29B484D65299}"/>
                </a:ext>
              </a:extLst>
            </p:cNvPr>
            <p:cNvSpPr txBox="1"/>
            <p:nvPr/>
          </p:nvSpPr>
          <p:spPr>
            <a:xfrm>
              <a:off x="5146705" y="5161375"/>
              <a:ext cx="2303194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/>
                <a:t>Aplicaciones oceánicas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870C5DE-AFE9-4C4D-A511-6B87F4486933}"/>
              </a:ext>
            </a:extLst>
          </p:cNvPr>
          <p:cNvGrpSpPr/>
          <p:nvPr/>
        </p:nvGrpSpPr>
        <p:grpSpPr>
          <a:xfrm>
            <a:off x="7093762" y="4229776"/>
            <a:ext cx="2303195" cy="695047"/>
            <a:chOff x="7103811" y="3994903"/>
            <a:chExt cx="2303195" cy="695047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2B00C4DD-694F-4AC6-B485-E914A0B1D8F9}"/>
                </a:ext>
              </a:extLst>
            </p:cNvPr>
            <p:cNvSpPr/>
            <p:nvPr/>
          </p:nvSpPr>
          <p:spPr>
            <a:xfrm>
              <a:off x="7103811" y="3994903"/>
              <a:ext cx="2303195" cy="69504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50B5698-5418-4630-91AB-2F6CA901EC3F}"/>
                </a:ext>
              </a:extLst>
            </p:cNvPr>
            <p:cNvSpPr txBox="1"/>
            <p:nvPr/>
          </p:nvSpPr>
          <p:spPr>
            <a:xfrm>
              <a:off x="7146771" y="4029308"/>
              <a:ext cx="2217274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Cartografía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Planeación urbana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60AC416-0198-4A1D-8259-65E0BC4AC58B}"/>
              </a:ext>
            </a:extLst>
          </p:cNvPr>
          <p:cNvGrpSpPr/>
          <p:nvPr/>
        </p:nvGrpSpPr>
        <p:grpSpPr>
          <a:xfrm>
            <a:off x="2260879" y="4274377"/>
            <a:ext cx="2332307" cy="721056"/>
            <a:chOff x="2260879" y="4234185"/>
            <a:chExt cx="2332307" cy="721056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DE2EC7AC-AE85-4099-B5FE-93764F608252}"/>
                </a:ext>
              </a:extLst>
            </p:cNvPr>
            <p:cNvSpPr/>
            <p:nvPr/>
          </p:nvSpPr>
          <p:spPr>
            <a:xfrm>
              <a:off x="2260879" y="4234185"/>
              <a:ext cx="2332307" cy="72105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E79C466-E16E-4D55-AB0D-F12655F028A2}"/>
                </a:ext>
              </a:extLst>
            </p:cNvPr>
            <p:cNvSpPr txBox="1"/>
            <p:nvPr/>
          </p:nvSpPr>
          <p:spPr>
            <a:xfrm>
              <a:off x="2536677" y="4281595"/>
              <a:ext cx="2036355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/>
                <a:t>Monitoreo de líneas de costa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0EDF54E-96C9-40DC-BEDE-6DC1E0D68FEB}"/>
              </a:ext>
            </a:extLst>
          </p:cNvPr>
          <p:cNvGrpSpPr/>
          <p:nvPr/>
        </p:nvGrpSpPr>
        <p:grpSpPr>
          <a:xfrm>
            <a:off x="1487157" y="2764487"/>
            <a:ext cx="2439494" cy="1052622"/>
            <a:chOff x="1487157" y="2623815"/>
            <a:chExt cx="2439494" cy="1052622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0331FDD-84C6-480A-B263-A7ADB6365683}"/>
                </a:ext>
              </a:extLst>
            </p:cNvPr>
            <p:cNvSpPr/>
            <p:nvPr/>
          </p:nvSpPr>
          <p:spPr>
            <a:xfrm>
              <a:off x="1487157" y="2623815"/>
              <a:ext cx="2439494" cy="105262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C956091-B896-4652-B83F-461CAF85D9BE}"/>
                </a:ext>
              </a:extLst>
            </p:cNvPr>
            <p:cNvSpPr txBox="1"/>
            <p:nvPr/>
          </p:nvSpPr>
          <p:spPr>
            <a:xfrm>
              <a:off x="1608283" y="2688793"/>
              <a:ext cx="219724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/>
                <a:t>Monitoreo y manejo de recursos forestales y agrícolas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2A63D94-AF86-40D4-90A0-AFAB589801B4}"/>
              </a:ext>
            </a:extLst>
          </p:cNvPr>
          <p:cNvGrpSpPr/>
          <p:nvPr/>
        </p:nvGrpSpPr>
        <p:grpSpPr>
          <a:xfrm>
            <a:off x="1848897" y="1579570"/>
            <a:ext cx="2601503" cy="807831"/>
            <a:chOff x="1848897" y="1579570"/>
            <a:chExt cx="2601503" cy="807831"/>
          </a:xfrm>
        </p:grpSpPr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BA5E2A4A-DEB4-43D5-8CED-1F39830EACC5}"/>
                </a:ext>
              </a:extLst>
            </p:cNvPr>
            <p:cNvSpPr/>
            <p:nvPr/>
          </p:nvSpPr>
          <p:spPr>
            <a:xfrm>
              <a:off x="1848897" y="1579570"/>
              <a:ext cx="2601503" cy="8078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7EEA3CB-02A2-4748-9882-312279C8945A}"/>
                </a:ext>
              </a:extLst>
            </p:cNvPr>
            <p:cNvSpPr txBox="1"/>
            <p:nvPr/>
          </p:nvSpPr>
          <p:spPr>
            <a:xfrm>
              <a:off x="1907082" y="1650710"/>
              <a:ext cx="2513174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Monitoreo de océanos y de plataformas de hielo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CA80A36-9D34-44D8-9061-645CB1A78B96}"/>
              </a:ext>
            </a:extLst>
          </p:cNvPr>
          <p:cNvGrpSpPr/>
          <p:nvPr/>
        </p:nvGrpSpPr>
        <p:grpSpPr>
          <a:xfrm>
            <a:off x="7412658" y="1642462"/>
            <a:ext cx="2842116" cy="1479980"/>
            <a:chOff x="7531210" y="1710998"/>
            <a:chExt cx="2842116" cy="182833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33E1C1DA-72C8-4250-A4A3-C6077120BDF4}"/>
                </a:ext>
              </a:extLst>
            </p:cNvPr>
            <p:cNvSpPr/>
            <p:nvPr/>
          </p:nvSpPr>
          <p:spPr>
            <a:xfrm>
              <a:off x="7531210" y="1710998"/>
              <a:ext cx="2842116" cy="182833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C46EBE7-7FD2-4F9D-B4F5-0544E471714E}"/>
                </a:ext>
              </a:extLst>
            </p:cNvPr>
            <p:cNvSpPr txBox="1"/>
            <p:nvPr/>
          </p:nvSpPr>
          <p:spPr>
            <a:xfrm>
              <a:off x="7686569" y="1740655"/>
              <a:ext cx="2515882" cy="147732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Inundaciones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Sismos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Erupciones volcánicas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Incendios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dirty="0"/>
                <a:t>Deslaves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CCA4B1C-DD9A-4FF6-8195-5E4BCBAA8303}"/>
              </a:ext>
            </a:extLst>
          </p:cNvPr>
          <p:cNvGrpSpPr/>
          <p:nvPr/>
        </p:nvGrpSpPr>
        <p:grpSpPr>
          <a:xfrm>
            <a:off x="4115347" y="649270"/>
            <a:ext cx="3961305" cy="769894"/>
            <a:chOff x="4115347" y="649270"/>
            <a:chExt cx="3961305" cy="769894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F564CADC-6284-4620-9E40-296D9DC77170}"/>
                </a:ext>
              </a:extLst>
            </p:cNvPr>
            <p:cNvSpPr/>
            <p:nvPr/>
          </p:nvSpPr>
          <p:spPr>
            <a:xfrm>
              <a:off x="4115347" y="649270"/>
              <a:ext cx="3961305" cy="76989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7E9EE67-537B-4D61-AD73-DA2A4C1AAFC8}"/>
                </a:ext>
              </a:extLst>
            </p:cNvPr>
            <p:cNvSpPr txBox="1"/>
            <p:nvPr/>
          </p:nvSpPr>
          <p:spPr>
            <a:xfrm>
              <a:off x="4343753" y="741754"/>
              <a:ext cx="3652154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MX" sz="1600" b="1" dirty="0"/>
                <a:t>MONITOREO Y PREVENCIÓN DE RIESGOS</a:t>
              </a:r>
            </a:p>
            <a:p>
              <a:r>
                <a:rPr lang="es-MX" sz="1600" b="1" dirty="0"/>
                <a:t>        MANEJO DE EMERGENCIAS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EF5996F-1BD2-45F9-B791-1E5FE7BC8C30}"/>
              </a:ext>
            </a:extLst>
          </p:cNvPr>
          <p:cNvGrpSpPr/>
          <p:nvPr/>
        </p:nvGrpSpPr>
        <p:grpSpPr>
          <a:xfrm>
            <a:off x="7690817" y="3382566"/>
            <a:ext cx="2559937" cy="488629"/>
            <a:chOff x="7637519" y="3235567"/>
            <a:chExt cx="2559937" cy="488629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4EF1B0CC-8CC6-48A0-90B2-3B7B0840CC4C}"/>
                </a:ext>
              </a:extLst>
            </p:cNvPr>
            <p:cNvSpPr/>
            <p:nvPr/>
          </p:nvSpPr>
          <p:spPr>
            <a:xfrm>
              <a:off x="7637519" y="3235567"/>
              <a:ext cx="2559937" cy="48862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266AEC2-79C4-4F99-84BA-92B454D33BC5}"/>
                </a:ext>
              </a:extLst>
            </p:cNvPr>
            <p:cNvSpPr/>
            <p:nvPr/>
          </p:nvSpPr>
          <p:spPr>
            <a:xfrm>
              <a:off x="7703520" y="3285213"/>
              <a:ext cx="2271904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Derrames de petróleo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71" y="1988350"/>
            <a:ext cx="6905233" cy="474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ángulo 2">
            <a:extLst>
              <a:ext uri="{FF2B5EF4-FFF2-40B4-BE49-F238E27FC236}">
                <a16:creationId xmlns:a16="http://schemas.microsoft.com/office/drawing/2014/main" id="{AE1A8D6F-300C-43C4-BDA1-18A851EE4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31" y="2594880"/>
            <a:ext cx="3955983" cy="268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80975" indent="-180975" algn="just">
              <a:spcBef>
                <a:spcPct val="0"/>
              </a:spcBef>
              <a:defRPr/>
            </a:pP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accident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involved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well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integrity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failure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followed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by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loss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of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hydrostatic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control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of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it-IT" sz="2000" dirty="0" err="1">
                <a:latin typeface="+mj-lt"/>
                <a:cs typeface="Times New Roman" panose="02020603050405020304" pitchFamily="18" charset="0"/>
              </a:rPr>
              <a:t>well</a:t>
            </a:r>
            <a:r>
              <a:rPr lang="es-ES" altLang="it-IT" sz="2000" dirty="0">
                <a:latin typeface="+mj-lt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es-ES" altLang="it-IT" sz="8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en-US" altLang="it-IT" sz="800" dirty="0">
              <a:latin typeface="+mj-lt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After a series of failed efforts to plug the leak, BP said on </a:t>
            </a:r>
            <a:r>
              <a:rPr lang="en-US" altLang="it-IT" sz="2000" b="1" dirty="0">
                <a:latin typeface="+mj-lt"/>
                <a:cs typeface="Times New Roman" panose="02020603050405020304" pitchFamily="18" charset="0"/>
              </a:rPr>
              <a:t>July 15 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that it had capped the well, stopping the flow of oil for the first time in </a:t>
            </a:r>
            <a:r>
              <a:rPr lang="en-US" altLang="it-IT" sz="2000" b="1" dirty="0">
                <a:latin typeface="+mj-lt"/>
                <a:cs typeface="Times New Roman" panose="02020603050405020304" pitchFamily="18" charset="0"/>
              </a:rPr>
              <a:t>86 days. </a:t>
            </a:r>
          </a:p>
        </p:txBody>
      </p:sp>
      <p:pic>
        <p:nvPicPr>
          <p:cNvPr id="63490" name="Picture 2" descr="https://upload.wikimedia.org/wikipedia/commons/9/9d/Deepwater_Horizon_offshore_drilling_unit_on_fire_2010.jpg">
            <a:extLst>
              <a:ext uri="{FF2B5EF4-FFF2-40B4-BE49-F238E27FC236}">
                <a16:creationId xmlns:a16="http://schemas.microsoft.com/office/drawing/2014/main" id="{6E1B7435-4169-420E-B1CD-C8C18841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69" y="1474094"/>
            <a:ext cx="7178540" cy="5383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1 Rectángulo">
            <a:extLst>
              <a:ext uri="{FF2B5EF4-FFF2-40B4-BE49-F238E27FC236}">
                <a16:creationId xmlns:a16="http://schemas.microsoft.com/office/drawing/2014/main" id="{9B1E8CB2-ADE0-42B7-8852-E305ADD15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54" y="127001"/>
            <a:ext cx="11422251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 Oil Spill </a:t>
            </a:r>
            <a:endParaRPr lang="en-US" alt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The </a:t>
            </a:r>
            <a:r>
              <a:rPr lang="en-US" altLang="it-IT" sz="2000" b="1" i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Deepwater Horizon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 oil spill (also known as the Gulf of Mexico Oil Spill or the BP Oil Spill) is </a:t>
            </a:r>
            <a:r>
              <a:rPr lang="en-US" altLang="it-IT" sz="2000" b="1" dirty="0">
                <a:latin typeface="+mj-lt"/>
                <a:cs typeface="Times New Roman" panose="02020603050405020304" pitchFamily="18" charset="0"/>
              </a:rPr>
              <a:t>the largest marine oil spill in history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, and was caused by an explosion on the </a:t>
            </a:r>
            <a:r>
              <a:rPr lang="en-US" altLang="it-IT" sz="2000" i="1" dirty="0">
                <a:latin typeface="+mj-lt"/>
                <a:cs typeface="Times New Roman" panose="02020603050405020304" pitchFamily="18" charset="0"/>
              </a:rPr>
              <a:t>Deepwater Horizon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 offshore oil platform about </a:t>
            </a:r>
            <a:r>
              <a:rPr lang="en-US" altLang="it-IT" sz="2000" b="1" dirty="0">
                <a:latin typeface="+mj-lt"/>
                <a:cs typeface="Times New Roman" panose="02020603050405020304" pitchFamily="18" charset="0"/>
              </a:rPr>
              <a:t>50 miles southeast of the Mississippi River delta 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on </a:t>
            </a:r>
            <a:r>
              <a:rPr lang="en-US" altLang="it-IT" sz="2000" b="1" dirty="0">
                <a:latin typeface="+mj-lt"/>
                <a:cs typeface="Times New Roman" panose="02020603050405020304" pitchFamily="18" charset="0"/>
              </a:rPr>
              <a:t>April 20, 2010</a:t>
            </a:r>
            <a:r>
              <a:rPr lang="en-US" altLang="it-IT" sz="2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The explosion and sinking of </a:t>
            </a:r>
            <a:r>
              <a:rPr lang="en-US" altLang="en-US" sz="2000" b="1" dirty="0">
                <a:latin typeface="+mj-lt"/>
                <a:cs typeface="Times New Roman" panose="02020603050405020304" pitchFamily="18" charset="0"/>
              </a:rPr>
              <a:t>BP's Deepwater Horizon oil rig</a:t>
            </a: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, killed 11 crew members and left the drilling hole open.</a:t>
            </a:r>
            <a:endParaRPr lang="en-US" altLang="it-IT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il spill from rig explosion at 5,000 barrels a da">
            <a:hlinkClick r:id="" action="ppaction://media"/>
            <a:extLst>
              <a:ext uri="{FF2B5EF4-FFF2-40B4-BE49-F238E27FC236}">
                <a16:creationId xmlns:a16="http://schemas.microsoft.com/office/drawing/2014/main" id="{F998C639-9B2E-43FF-9169-19190F4F3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10" y="191549"/>
            <a:ext cx="10491004" cy="6032328"/>
          </a:xfrm>
          <a:prstGeom prst="rect">
            <a:avLst/>
          </a:prstGeo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84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34" y="147639"/>
            <a:ext cx="9539351" cy="606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ángulo 2"/>
          <p:cNvSpPr>
            <a:spLocks noChangeArrowheads="1"/>
          </p:cNvSpPr>
          <p:nvPr/>
        </p:nvSpPr>
        <p:spPr bwMode="auto">
          <a:xfrm>
            <a:off x="2501388" y="6211887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satellite images show the extent of the Gulf of Mexico oil slick on 19 June, </a:t>
            </a:r>
            <a:r>
              <a:rPr lang="en-US" alt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months after the explosion </a:t>
            </a:r>
            <a:r>
              <a:rPr lang="en-US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Deepwater Horizon rig.</a:t>
            </a:r>
            <a:endParaRPr lang="it-IT" alt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04" y="100446"/>
            <a:ext cx="6334737" cy="604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2 Rectángulo"/>
          <p:cNvSpPr>
            <a:spLocks noChangeArrowheads="1"/>
          </p:cNvSpPr>
          <p:nvPr/>
        </p:nvSpPr>
        <p:spPr bwMode="auto">
          <a:xfrm>
            <a:off x="298473" y="2170698"/>
            <a:ext cx="410913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it-IT" sz="2400" dirty="0">
              <a:latin typeface="+mn-lt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2400" dirty="0">
                <a:latin typeface="+mn-lt"/>
                <a:cs typeface="Times New Roman" panose="02020603050405020304" pitchFamily="18" charset="0"/>
              </a:rPr>
              <a:t>Oil spills appear as </a:t>
            </a:r>
            <a:r>
              <a:rPr lang="en-US" altLang="it-IT" sz="2400" b="1" dirty="0">
                <a:latin typeface="+mn-lt"/>
                <a:cs typeface="Times New Roman" panose="02020603050405020304" pitchFamily="18" charset="0"/>
              </a:rPr>
              <a:t>dark areas </a:t>
            </a:r>
            <a:r>
              <a:rPr lang="en-US" altLang="it-IT" sz="2400" dirty="0">
                <a:latin typeface="+mn-lt"/>
                <a:cs typeface="Times New Roman" panose="02020603050405020304" pitchFamily="18" charset="0"/>
              </a:rPr>
              <a:t>in radar images because of the attenuation of the capillary waves, leading to a </a:t>
            </a:r>
            <a:r>
              <a:rPr lang="en-US" altLang="it-IT" sz="2400" i="1" dirty="0">
                <a:latin typeface="+mn-lt"/>
                <a:cs typeface="Times New Roman" panose="02020603050405020304" pitchFamily="18" charset="0"/>
              </a:rPr>
              <a:t>smoother ocean surface and decrease of the backscattered signal</a:t>
            </a:r>
            <a:r>
              <a:rPr lang="en-US" altLang="it-IT" sz="2400" dirty="0">
                <a:latin typeface="+mn-lt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it-IT" sz="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413" name="Rectángulo 2"/>
          <p:cNvSpPr>
            <a:spLocks noChangeArrowheads="1"/>
          </p:cNvSpPr>
          <p:nvPr/>
        </p:nvSpPr>
        <p:spPr bwMode="auto">
          <a:xfrm>
            <a:off x="5634787" y="6143626"/>
            <a:ext cx="5580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it-IT" sz="1800" dirty="0">
                <a:latin typeface="+mn-lt"/>
                <a:cs typeface="Times New Roman" panose="02020603050405020304" pitchFamily="18" charset="0"/>
              </a:rPr>
              <a:t>Image size: 100 km x100 km, acquired by </a:t>
            </a:r>
            <a:r>
              <a:rPr lang="en-US" altLang="it-IT" sz="1800" b="1" dirty="0" err="1">
                <a:latin typeface="+mn-lt"/>
                <a:cs typeface="Times New Roman" panose="02020603050405020304" pitchFamily="18" charset="0"/>
              </a:rPr>
              <a:t>TerraSAR</a:t>
            </a:r>
            <a:r>
              <a:rPr lang="en-US" altLang="it-IT" sz="1800" b="1" dirty="0">
                <a:latin typeface="+mn-lt"/>
                <a:cs typeface="Times New Roman" panose="02020603050405020304" pitchFamily="18" charset="0"/>
              </a:rPr>
              <a:t>-X</a:t>
            </a:r>
            <a:r>
              <a:rPr lang="en-US" altLang="it-IT" sz="1800" dirty="0">
                <a:latin typeface="+mn-lt"/>
                <a:cs typeface="Times New Roman" panose="02020603050405020304" pitchFamily="18" charset="0"/>
              </a:rPr>
              <a:t> in </a:t>
            </a:r>
            <a:r>
              <a:rPr lang="en-US" altLang="it-IT" sz="1800" b="1" dirty="0" err="1">
                <a:latin typeface="+mn-lt"/>
                <a:cs typeface="Times New Roman" panose="02020603050405020304" pitchFamily="18" charset="0"/>
              </a:rPr>
              <a:t>ScanSAR</a:t>
            </a:r>
            <a:r>
              <a:rPr lang="en-US" altLang="it-IT" sz="1800" dirty="0">
                <a:latin typeface="+mn-lt"/>
                <a:cs typeface="Times New Roman" panose="02020603050405020304" pitchFamily="18" charset="0"/>
              </a:rPr>
              <a:t> mode</a:t>
            </a:r>
            <a:r>
              <a:rPr lang="en-US" altLang="it-IT" sz="1200" dirty="0">
                <a:latin typeface="+mn-lt"/>
                <a:cs typeface="Times New Roman" panose="02020603050405020304" pitchFamily="18" charset="0"/>
              </a:rPr>
              <a:t>.</a:t>
            </a:r>
            <a:endParaRPr lang="it-IT" altLang="it-IT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3696B8A-8E3D-454B-B2EA-23832667CBDB}"/>
              </a:ext>
            </a:extLst>
          </p:cNvPr>
          <p:cNvSpPr/>
          <p:nvPr/>
        </p:nvSpPr>
        <p:spPr>
          <a:xfrm>
            <a:off x="103270" y="517596"/>
            <a:ext cx="4499541" cy="156966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it-IT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Oil pollution: Image acquired on April 30, 2010 (10 days after the explosion of “Deepwater Horizon”)</a:t>
            </a:r>
            <a:endParaRPr lang="es-MX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6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76" y="113006"/>
            <a:ext cx="6737250" cy="583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ángulo 4"/>
          <p:cNvSpPr>
            <a:spLocks noChangeArrowheads="1"/>
          </p:cNvSpPr>
          <p:nvPr/>
        </p:nvSpPr>
        <p:spPr bwMode="auto">
          <a:xfrm>
            <a:off x="2343016" y="5737980"/>
            <a:ext cx="861428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s-MX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MX" sz="2400" dirty="0">
                <a:latin typeface="+mn-lt"/>
              </a:rPr>
              <a:t>By the action of the wind the heavy components of the mineral oil film accumulate at the downwind side (dark line in the image). </a:t>
            </a:r>
            <a:endParaRPr lang="it-IT" altLang="es-MX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2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Marcador de contenido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463" y="95250"/>
            <a:ext cx="7993062" cy="6305550"/>
          </a:xfrm>
        </p:spPr>
      </p:pic>
      <p:sp>
        <p:nvSpPr>
          <p:cNvPr id="20483" name="Rectángulo 4"/>
          <p:cNvSpPr>
            <a:spLocks noChangeArrowheads="1"/>
          </p:cNvSpPr>
          <p:nvPr/>
        </p:nvSpPr>
        <p:spPr bwMode="auto">
          <a:xfrm>
            <a:off x="2627314" y="6234113"/>
            <a:ext cx="72167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es-MX" sz="1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MX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ASTER image of oil spills in the Black Sea near Romanian oil platforms</a:t>
            </a:r>
            <a:endParaRPr lang="it-IT" altLang="es-MX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Segmento</Template>
  <TotalTime>1056</TotalTime>
  <Words>1068</Words>
  <Application>Microsoft Office PowerPoint</Application>
  <PresentationFormat>Panorámica</PresentationFormat>
  <Paragraphs>129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Andalus</vt:lpstr>
      <vt:lpstr>Arial</vt:lpstr>
      <vt:lpstr>Calibri</vt:lpstr>
      <vt:lpstr>Calibri Light</vt:lpstr>
      <vt:lpstr>Californian FB</vt:lpstr>
      <vt:lpstr>LabGrotesque-Black</vt:lpstr>
      <vt:lpstr>Symbol</vt:lpstr>
      <vt:lpstr>Times New Roman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Ice Eddy parameter extraction at Terra Nova Bay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EsMIO_Toshiba</dc:creator>
  <cp:lastModifiedBy>miguel moctezuma flores</cp:lastModifiedBy>
  <cp:revision>108</cp:revision>
  <dcterms:created xsi:type="dcterms:W3CDTF">2018-11-04T21:22:01Z</dcterms:created>
  <dcterms:modified xsi:type="dcterms:W3CDTF">2023-03-24T03:32:53Z</dcterms:modified>
</cp:coreProperties>
</file>